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1" r:id="rId4"/>
    <p:sldId id="272" r:id="rId5"/>
    <p:sldId id="273" r:id="rId6"/>
    <p:sldId id="257" r:id="rId7"/>
    <p:sldId id="259" r:id="rId8"/>
    <p:sldId id="260" r:id="rId9"/>
    <p:sldId id="261" r:id="rId10"/>
    <p:sldId id="262" r:id="rId11"/>
    <p:sldId id="263" r:id="rId12"/>
    <p:sldId id="264" r:id="rId13"/>
    <p:sldId id="265" r:id="rId14"/>
    <p:sldId id="266" r:id="rId15"/>
    <p:sldId id="267" r:id="rId16"/>
    <p:sldId id="268" r:id="rId17"/>
    <p:sldId id="269" r:id="rId18"/>
    <p:sldId id="275" r:id="rId19"/>
    <p:sldId id="276" r:id="rId20"/>
    <p:sldId id="277" r:id="rId21"/>
    <p:sldId id="270"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660"/>
  </p:normalViewPr>
  <p:slideViewPr>
    <p:cSldViewPr>
      <p:cViewPr varScale="1">
        <p:scale>
          <a:sx n="127" d="100"/>
          <a:sy n="127" d="100"/>
        </p:scale>
        <p:origin x="-3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Foaie_de_lucru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oaie_de_lucru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oaie_de_lucru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oaie_de_lucru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o-RO"/>
  <c:chart>
    <c:title>
      <c:layout/>
      <c:txPr>
        <a:bodyPr/>
        <a:lstStyle/>
        <a:p>
          <a:pPr>
            <a:defRPr lang="en-US"/>
          </a:pPr>
          <a:endParaRPr lang="ro-RO"/>
        </a:p>
      </c:txPr>
    </c:title>
    <c:view3D>
      <c:rotX val="30"/>
      <c:perspective val="30"/>
    </c:view3D>
    <c:plotArea>
      <c:layout/>
      <c:pie3DChart>
        <c:varyColors val="1"/>
        <c:ser>
          <c:idx val="0"/>
          <c:order val="0"/>
          <c:tx>
            <c:strRef>
              <c:f>Foaie1!$B$1</c:f>
              <c:strCache>
                <c:ptCount val="1"/>
                <c:pt idx="0">
                  <c:v>Statut</c:v>
                </c:pt>
              </c:strCache>
            </c:strRef>
          </c:tx>
          <c:dPt>
            <c:idx val="0"/>
            <c:spPr>
              <a:ln>
                <a:solidFill>
                  <a:srgbClr val="FF0000"/>
                </a:solidFill>
              </a:ln>
            </c:spPr>
          </c:dPt>
          <c:dLbls>
            <c:txPr>
              <a:bodyPr/>
              <a:lstStyle/>
              <a:p>
                <a:pPr>
                  <a:defRPr lang="en-US"/>
                </a:pPr>
                <a:endParaRPr lang="ro-RO"/>
              </a:p>
            </c:txPr>
            <c:showPercent val="1"/>
            <c:showLeaderLines val="1"/>
          </c:dLbls>
          <c:cat>
            <c:strRef>
              <c:f>Foaie1!$A$2:$A$5</c:f>
              <c:strCache>
                <c:ptCount val="2"/>
                <c:pt idx="0">
                  <c:v>Titulari</c:v>
                </c:pt>
                <c:pt idx="1">
                  <c:v>Suplinitori</c:v>
                </c:pt>
              </c:strCache>
            </c:strRef>
          </c:cat>
          <c:val>
            <c:numRef>
              <c:f>Foaie1!$B$2:$B$5</c:f>
              <c:numCache>
                <c:formatCode>General</c:formatCode>
                <c:ptCount val="4"/>
                <c:pt idx="0">
                  <c:v>36</c:v>
                </c:pt>
                <c:pt idx="1">
                  <c:v>18</c:v>
                </c:pt>
              </c:numCache>
            </c:numRef>
          </c:val>
        </c:ser>
      </c:pie3DChart>
    </c:plotArea>
    <c:legend>
      <c:legendPos val="r"/>
      <c:legendEntry>
        <c:idx val="2"/>
        <c:delete val="1"/>
      </c:legendEntry>
      <c:legendEntry>
        <c:idx val="3"/>
        <c:delete val="1"/>
      </c:legendEntry>
      <c:layout/>
      <c:txPr>
        <a:bodyPr/>
        <a:lstStyle/>
        <a:p>
          <a:pPr>
            <a:defRPr lang="en-US"/>
          </a:pPr>
          <a:endParaRPr lang="ro-RO"/>
        </a:p>
      </c:txPr>
    </c:legend>
    <c:plotVisOnly val="1"/>
  </c:chart>
  <c:txPr>
    <a:bodyPr/>
    <a:lstStyle/>
    <a:p>
      <a:pPr>
        <a:defRPr sz="1800"/>
      </a:pPr>
      <a:endParaRPr lang="ro-RO"/>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o-RO"/>
  <c:chart>
    <c:title>
      <c:layout>
        <c:manualLayout>
          <c:xMode val="edge"/>
          <c:yMode val="edge"/>
          <c:x val="0.38720258818309156"/>
          <c:y val="3.0094002289039912E-2"/>
        </c:manualLayout>
      </c:layout>
      <c:txPr>
        <a:bodyPr/>
        <a:lstStyle/>
        <a:p>
          <a:pPr>
            <a:defRPr lang="en-US"/>
          </a:pPr>
          <a:endParaRPr lang="ro-RO"/>
        </a:p>
      </c:txPr>
    </c:title>
    <c:view3D>
      <c:rotX val="30"/>
      <c:perspective val="30"/>
    </c:view3D>
    <c:plotArea>
      <c:layout/>
      <c:pie3DChart>
        <c:varyColors val="1"/>
        <c:ser>
          <c:idx val="0"/>
          <c:order val="0"/>
          <c:tx>
            <c:strRef>
              <c:f>Sheet1!$B$1</c:f>
              <c:strCache>
                <c:ptCount val="1"/>
                <c:pt idx="0">
                  <c:v>Structura </c:v>
                </c:pt>
              </c:strCache>
            </c:strRef>
          </c:tx>
          <c:explosion val="25"/>
          <c:dLbls>
            <c:txPr>
              <a:bodyPr/>
              <a:lstStyle/>
              <a:p>
                <a:pPr>
                  <a:defRPr lang="en-US"/>
                </a:pPr>
                <a:endParaRPr lang="ro-RO"/>
              </a:p>
            </c:txPr>
            <c:showPercent val="1"/>
            <c:showLeaderLines val="1"/>
          </c:dLbls>
          <c:cat>
            <c:strRef>
              <c:f>Sheet1!$A$2:$A$6</c:f>
              <c:strCache>
                <c:ptCount val="5"/>
                <c:pt idx="0">
                  <c:v>Educatoare</c:v>
                </c:pt>
                <c:pt idx="1">
                  <c:v>Învățători</c:v>
                </c:pt>
                <c:pt idx="2">
                  <c:v>Profesori</c:v>
                </c:pt>
                <c:pt idx="3">
                  <c:v>Psiholog</c:v>
                </c:pt>
                <c:pt idx="4">
                  <c:v>Logoped</c:v>
                </c:pt>
              </c:strCache>
            </c:strRef>
          </c:cat>
          <c:val>
            <c:numRef>
              <c:f>Sheet1!$B$2:$B$6</c:f>
              <c:numCache>
                <c:formatCode>General</c:formatCode>
                <c:ptCount val="5"/>
                <c:pt idx="0">
                  <c:v>6</c:v>
                </c:pt>
                <c:pt idx="1">
                  <c:v>16</c:v>
                </c:pt>
                <c:pt idx="2">
                  <c:v>30</c:v>
                </c:pt>
                <c:pt idx="3">
                  <c:v>1</c:v>
                </c:pt>
                <c:pt idx="4">
                  <c:v>1</c:v>
                </c:pt>
              </c:numCache>
            </c:numRef>
          </c:val>
        </c:ser>
      </c:pie3DChart>
    </c:plotArea>
    <c:legend>
      <c:legendPos val="r"/>
      <c:layout/>
      <c:txPr>
        <a:bodyPr/>
        <a:lstStyle/>
        <a:p>
          <a:pPr>
            <a:defRPr lang="en-US"/>
          </a:pPr>
          <a:endParaRPr lang="ro-RO"/>
        </a:p>
      </c:txPr>
    </c:legend>
    <c:plotVisOnly val="1"/>
  </c:chart>
  <c:txPr>
    <a:bodyPr/>
    <a:lstStyle/>
    <a:p>
      <a:pPr>
        <a:defRPr sz="1800"/>
      </a:pPr>
      <a:endParaRPr lang="ro-RO"/>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o-RO"/>
  <c:chart>
    <c:view3D>
      <c:rAngAx val="1"/>
    </c:view3D>
    <c:plotArea>
      <c:layout/>
      <c:bar3DChart>
        <c:barDir val="col"/>
        <c:grouping val="clustered"/>
        <c:ser>
          <c:idx val="0"/>
          <c:order val="0"/>
          <c:tx>
            <c:strRef>
              <c:f>Foaie1!$B$1</c:f>
              <c:strCache>
                <c:ptCount val="1"/>
                <c:pt idx="0">
                  <c:v>Serie 1</c:v>
                </c:pt>
              </c:strCache>
            </c:strRef>
          </c:tx>
          <c:cat>
            <c:strRef>
              <c:f>Foaie1!$A$2:$A$6</c:f>
              <c:strCache>
                <c:ptCount val="5"/>
                <c:pt idx="0">
                  <c:v>Doctor</c:v>
                </c:pt>
                <c:pt idx="1">
                  <c:v>Debutant</c:v>
                </c:pt>
                <c:pt idx="2">
                  <c:v>Definitivat</c:v>
                </c:pt>
                <c:pt idx="3">
                  <c:v>Gradul I</c:v>
                </c:pt>
                <c:pt idx="4">
                  <c:v>Gradul II</c:v>
                </c:pt>
              </c:strCache>
            </c:strRef>
          </c:cat>
          <c:val>
            <c:numRef>
              <c:f>Foaie1!$B$2:$B$6</c:f>
              <c:numCache>
                <c:formatCode>General</c:formatCode>
                <c:ptCount val="5"/>
                <c:pt idx="0">
                  <c:v>1</c:v>
                </c:pt>
                <c:pt idx="1">
                  <c:v>7</c:v>
                </c:pt>
                <c:pt idx="2">
                  <c:v>10</c:v>
                </c:pt>
                <c:pt idx="3">
                  <c:v>29</c:v>
                </c:pt>
                <c:pt idx="4">
                  <c:v>7</c:v>
                </c:pt>
              </c:numCache>
            </c:numRef>
          </c:val>
        </c:ser>
        <c:ser>
          <c:idx val="1"/>
          <c:order val="1"/>
          <c:tx>
            <c:strRef>
              <c:f>Foaie1!$C$1</c:f>
              <c:strCache>
                <c:ptCount val="1"/>
                <c:pt idx="0">
                  <c:v>Coloană1</c:v>
                </c:pt>
              </c:strCache>
            </c:strRef>
          </c:tx>
          <c:cat>
            <c:strRef>
              <c:f>Foaie1!$A$2:$A$6</c:f>
              <c:strCache>
                <c:ptCount val="5"/>
                <c:pt idx="0">
                  <c:v>Doctor</c:v>
                </c:pt>
                <c:pt idx="1">
                  <c:v>Debutant</c:v>
                </c:pt>
                <c:pt idx="2">
                  <c:v>Definitivat</c:v>
                </c:pt>
                <c:pt idx="3">
                  <c:v>Gradul I</c:v>
                </c:pt>
                <c:pt idx="4">
                  <c:v>Gradul II</c:v>
                </c:pt>
              </c:strCache>
            </c:strRef>
          </c:cat>
          <c:val>
            <c:numRef>
              <c:f>Foaie1!$C$2:$C$6</c:f>
              <c:numCache>
                <c:formatCode>General</c:formatCode>
                <c:ptCount val="5"/>
              </c:numCache>
            </c:numRef>
          </c:val>
        </c:ser>
        <c:ser>
          <c:idx val="2"/>
          <c:order val="2"/>
          <c:tx>
            <c:strRef>
              <c:f>Foaie1!$D$1</c:f>
              <c:strCache>
                <c:ptCount val="1"/>
                <c:pt idx="0">
                  <c:v>Coloană2</c:v>
                </c:pt>
              </c:strCache>
            </c:strRef>
          </c:tx>
          <c:cat>
            <c:strRef>
              <c:f>Foaie1!$A$2:$A$6</c:f>
              <c:strCache>
                <c:ptCount val="5"/>
                <c:pt idx="0">
                  <c:v>Doctor</c:v>
                </c:pt>
                <c:pt idx="1">
                  <c:v>Debutant</c:v>
                </c:pt>
                <c:pt idx="2">
                  <c:v>Definitivat</c:v>
                </c:pt>
                <c:pt idx="3">
                  <c:v>Gradul I</c:v>
                </c:pt>
                <c:pt idx="4">
                  <c:v>Gradul II</c:v>
                </c:pt>
              </c:strCache>
            </c:strRef>
          </c:cat>
          <c:val>
            <c:numRef>
              <c:f>Foaie1!$D$2:$D$6</c:f>
              <c:numCache>
                <c:formatCode>General</c:formatCode>
                <c:ptCount val="5"/>
              </c:numCache>
            </c:numRef>
          </c:val>
        </c:ser>
        <c:shape val="cylinder"/>
        <c:axId val="85145472"/>
        <c:axId val="85147008"/>
        <c:axId val="0"/>
      </c:bar3DChart>
      <c:catAx>
        <c:axId val="85145472"/>
        <c:scaling>
          <c:orientation val="minMax"/>
        </c:scaling>
        <c:axPos val="b"/>
        <c:tickLblPos val="nextTo"/>
        <c:txPr>
          <a:bodyPr/>
          <a:lstStyle/>
          <a:p>
            <a:pPr>
              <a:defRPr lang="en-US"/>
            </a:pPr>
            <a:endParaRPr lang="ro-RO"/>
          </a:p>
        </c:txPr>
        <c:crossAx val="85147008"/>
        <c:crosses val="autoZero"/>
        <c:auto val="1"/>
        <c:lblAlgn val="ctr"/>
        <c:lblOffset val="100"/>
      </c:catAx>
      <c:valAx>
        <c:axId val="85147008"/>
        <c:scaling>
          <c:orientation val="minMax"/>
        </c:scaling>
        <c:axPos val="l"/>
        <c:majorGridlines/>
        <c:numFmt formatCode="General" sourceLinked="1"/>
        <c:tickLblPos val="nextTo"/>
        <c:txPr>
          <a:bodyPr/>
          <a:lstStyle/>
          <a:p>
            <a:pPr>
              <a:defRPr lang="en-US"/>
            </a:pPr>
            <a:endParaRPr lang="ro-RO"/>
          </a:p>
        </c:txPr>
        <c:crossAx val="85145472"/>
        <c:crosses val="autoZero"/>
        <c:crossBetween val="between"/>
      </c:valAx>
    </c:plotArea>
    <c:plotVisOnly val="1"/>
  </c:chart>
  <c:txPr>
    <a:bodyPr/>
    <a:lstStyle/>
    <a:p>
      <a:pPr>
        <a:defRPr sz="1800"/>
      </a:pPr>
      <a:endParaRPr lang="ro-RO"/>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o-RO"/>
  <c:chart>
    <c:view3D>
      <c:depthPercent val="100"/>
      <c:rAngAx val="1"/>
    </c:view3D>
    <c:plotArea>
      <c:layout>
        <c:manualLayout>
          <c:layoutTarget val="inner"/>
          <c:xMode val="edge"/>
          <c:yMode val="edge"/>
          <c:x val="0.10182695884143314"/>
          <c:y val="4.9437500000000134E-2"/>
          <c:w val="0.68495406824146987"/>
          <c:h val="0.62588779527559235"/>
        </c:manualLayout>
      </c:layout>
      <c:bar3DChart>
        <c:barDir val="col"/>
        <c:grouping val="clustered"/>
        <c:ser>
          <c:idx val="0"/>
          <c:order val="0"/>
          <c:tx>
            <c:strRef>
              <c:f>Foaie1!$B$1</c:f>
              <c:strCache>
                <c:ptCount val="1"/>
                <c:pt idx="0">
                  <c:v>Total</c:v>
                </c:pt>
              </c:strCache>
            </c:strRef>
          </c:tx>
          <c:dLbls>
            <c:dLbl>
              <c:idx val="0"/>
              <c:layout>
                <c:manualLayout>
                  <c:x val="2.3703537799677116E-2"/>
                  <c:y val="-3.4374999999999996E-2"/>
                </c:manualLayout>
              </c:layout>
              <c:showVal val="1"/>
            </c:dLbl>
            <c:dLbl>
              <c:idx val="1"/>
              <c:layout>
                <c:manualLayout>
                  <c:x val="2.7089757485345357E-2"/>
                  <c:y val="-3.7500000000000006E-2"/>
                </c:manualLayout>
              </c:layout>
              <c:showVal val="1"/>
            </c:dLbl>
            <c:delete val="1"/>
          </c:dLbls>
          <c:cat>
            <c:strRef>
              <c:f>Foaie1!$A$2:$A$3</c:f>
              <c:strCache>
                <c:ptCount val="2"/>
                <c:pt idx="0">
                  <c:v>2009-2010</c:v>
                </c:pt>
                <c:pt idx="1">
                  <c:v>2010-2011</c:v>
                </c:pt>
              </c:strCache>
            </c:strRef>
          </c:cat>
          <c:val>
            <c:numRef>
              <c:f>Foaie1!$B$2:$B$3</c:f>
              <c:numCache>
                <c:formatCode>General</c:formatCode>
                <c:ptCount val="2"/>
                <c:pt idx="0">
                  <c:v>7547</c:v>
                </c:pt>
                <c:pt idx="1">
                  <c:v>5288</c:v>
                </c:pt>
              </c:numCache>
            </c:numRef>
          </c:val>
        </c:ser>
        <c:ser>
          <c:idx val="1"/>
          <c:order val="1"/>
          <c:tx>
            <c:strRef>
              <c:f>Foaie1!$C$1</c:f>
              <c:strCache>
                <c:ptCount val="1"/>
                <c:pt idx="0">
                  <c:v>Motivate</c:v>
                </c:pt>
              </c:strCache>
            </c:strRef>
          </c:tx>
          <c:dLbls>
            <c:dLbl>
              <c:idx val="0"/>
              <c:layout>
                <c:manualLayout>
                  <c:x val="3.0475977171013646E-2"/>
                  <c:y val="-0.05"/>
                </c:manualLayout>
              </c:layout>
              <c:showVal val="1"/>
            </c:dLbl>
            <c:dLbl>
              <c:idx val="1"/>
              <c:layout>
                <c:manualLayout>
                  <c:x val="3.2169087013847505E-2"/>
                  <c:y val="-4.0624999999999988E-2"/>
                </c:manualLayout>
              </c:layout>
              <c:showVal val="1"/>
            </c:dLbl>
            <c:txPr>
              <a:bodyPr/>
              <a:lstStyle/>
              <a:p>
                <a:pPr>
                  <a:defRPr lang="en-US"/>
                </a:pPr>
                <a:endParaRPr lang="ro-RO"/>
              </a:p>
            </c:txPr>
            <c:showVal val="1"/>
          </c:dLbls>
          <c:cat>
            <c:strRef>
              <c:f>Foaie1!$A$2:$A$3</c:f>
              <c:strCache>
                <c:ptCount val="2"/>
                <c:pt idx="0">
                  <c:v>2009-2010</c:v>
                </c:pt>
                <c:pt idx="1">
                  <c:v>2010-2011</c:v>
                </c:pt>
              </c:strCache>
            </c:strRef>
          </c:cat>
          <c:val>
            <c:numRef>
              <c:f>Foaie1!$C$2:$C$3</c:f>
              <c:numCache>
                <c:formatCode>General</c:formatCode>
                <c:ptCount val="2"/>
                <c:pt idx="0">
                  <c:v>3782</c:v>
                </c:pt>
                <c:pt idx="1">
                  <c:v>2477</c:v>
                </c:pt>
              </c:numCache>
            </c:numRef>
          </c:val>
        </c:ser>
        <c:ser>
          <c:idx val="2"/>
          <c:order val="2"/>
          <c:tx>
            <c:strRef>
              <c:f>Foaie1!$D$1</c:f>
              <c:strCache>
                <c:ptCount val="1"/>
                <c:pt idx="0">
                  <c:v>Nemotivate</c:v>
                </c:pt>
              </c:strCache>
            </c:strRef>
          </c:tx>
          <c:dLbls>
            <c:dLbl>
              <c:idx val="0"/>
              <c:layout>
                <c:manualLayout>
                  <c:x val="4.4020855913686083E-2"/>
                  <c:y val="-3.8094971463766801E-2"/>
                </c:manualLayout>
              </c:layout>
              <c:showVal val="1"/>
            </c:dLbl>
            <c:dLbl>
              <c:idx val="1"/>
              <c:layout>
                <c:manualLayout>
                  <c:x val="4.7407075599354219E-2"/>
                  <c:y val="-3.1745809553138986E-2"/>
                </c:manualLayout>
              </c:layout>
              <c:showVal val="1"/>
            </c:dLbl>
            <c:txPr>
              <a:bodyPr/>
              <a:lstStyle/>
              <a:p>
                <a:pPr>
                  <a:defRPr lang="en-US"/>
                </a:pPr>
                <a:endParaRPr lang="ro-RO"/>
              </a:p>
            </c:txPr>
            <c:showVal val="1"/>
          </c:dLbls>
          <c:cat>
            <c:strRef>
              <c:f>Foaie1!$A$2:$A$3</c:f>
              <c:strCache>
                <c:ptCount val="2"/>
                <c:pt idx="0">
                  <c:v>2009-2010</c:v>
                </c:pt>
                <c:pt idx="1">
                  <c:v>2010-2011</c:v>
                </c:pt>
              </c:strCache>
            </c:strRef>
          </c:cat>
          <c:val>
            <c:numRef>
              <c:f>Foaie1!$D$2:$D$3</c:f>
              <c:numCache>
                <c:formatCode>General</c:formatCode>
                <c:ptCount val="2"/>
                <c:pt idx="0">
                  <c:v>3765</c:v>
                </c:pt>
                <c:pt idx="1">
                  <c:v>2811</c:v>
                </c:pt>
              </c:numCache>
            </c:numRef>
          </c:val>
        </c:ser>
        <c:shape val="box"/>
        <c:axId val="96868224"/>
        <c:axId val="96869760"/>
        <c:axId val="0"/>
      </c:bar3DChart>
      <c:catAx>
        <c:axId val="96868224"/>
        <c:scaling>
          <c:orientation val="minMax"/>
        </c:scaling>
        <c:axPos val="b"/>
        <c:tickLblPos val="nextTo"/>
        <c:txPr>
          <a:bodyPr/>
          <a:lstStyle/>
          <a:p>
            <a:pPr>
              <a:defRPr lang="en-US"/>
            </a:pPr>
            <a:endParaRPr lang="ro-RO"/>
          </a:p>
        </c:txPr>
        <c:crossAx val="96869760"/>
        <c:crosses val="autoZero"/>
        <c:auto val="1"/>
        <c:lblAlgn val="ctr"/>
        <c:lblOffset val="100"/>
      </c:catAx>
      <c:valAx>
        <c:axId val="96869760"/>
        <c:scaling>
          <c:orientation val="minMax"/>
        </c:scaling>
        <c:axPos val="l"/>
        <c:majorGridlines/>
        <c:numFmt formatCode="General" sourceLinked="1"/>
        <c:tickLblPos val="nextTo"/>
        <c:txPr>
          <a:bodyPr/>
          <a:lstStyle/>
          <a:p>
            <a:pPr>
              <a:defRPr lang="en-US"/>
            </a:pPr>
            <a:endParaRPr lang="ro-RO"/>
          </a:p>
        </c:txPr>
        <c:crossAx val="96868224"/>
        <c:crosses val="autoZero"/>
        <c:crossBetween val="between"/>
      </c:valAx>
    </c:plotArea>
    <c:legend>
      <c:legendPos val="r"/>
      <c:layout>
        <c:manualLayout>
          <c:xMode val="edge"/>
          <c:yMode val="edge"/>
          <c:x val="0.79094826149614961"/>
          <c:y val="0.41105849027928454"/>
          <c:w val="0.20740942195630244"/>
          <c:h val="0.26108103730307597"/>
        </c:manualLayout>
      </c:layout>
      <c:txPr>
        <a:bodyPr/>
        <a:lstStyle/>
        <a:p>
          <a:pPr>
            <a:defRPr lang="en-US"/>
          </a:pPr>
          <a:endParaRPr lang="ro-RO"/>
        </a:p>
      </c:txPr>
    </c:legend>
    <c:plotVisOnly val="1"/>
  </c:chart>
  <c:txPr>
    <a:bodyPr/>
    <a:lstStyle/>
    <a:p>
      <a:pPr>
        <a:defRPr sz="1800"/>
      </a:pPr>
      <a:endParaRPr lang="ro-RO"/>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bg>
      <p:bgRef idx="1001">
        <a:schemeClr val="bg1"/>
      </p:bgRef>
    </p:bg>
    <p:spTree>
      <p:nvGrpSpPr>
        <p:cNvPr id="1" name=""/>
        <p:cNvGrpSpPr/>
        <p:nvPr/>
      </p:nvGrpSpPr>
      <p:grpSpPr>
        <a:xfrm>
          <a:off x="0" y="0"/>
          <a:ext cx="0" cy="0"/>
          <a:chOff x="0" y="0"/>
          <a:chExt cx="0" cy="0"/>
        </a:xfrm>
      </p:grpSpPr>
      <p:sp>
        <p:nvSpPr>
          <p:cNvPr id="8" name="Titlu 7"/>
          <p:cNvSpPr>
            <a:spLocks noGrp="1"/>
          </p:cNvSpPr>
          <p:nvPr>
            <p:ph type="ctrTitle"/>
          </p:nvPr>
        </p:nvSpPr>
        <p:spPr>
          <a:xfrm>
            <a:off x="2286000" y="3124200"/>
            <a:ext cx="6172200" cy="1894362"/>
          </a:xfrm>
        </p:spPr>
        <p:txBody>
          <a:bodyPr/>
          <a:lstStyle>
            <a:lvl1pPr>
              <a:defRPr b="1"/>
            </a:lvl1pPr>
          </a:lstStyle>
          <a:p>
            <a:r>
              <a:rPr kumimoji="0" lang="ro-RO" smtClean="0"/>
              <a:t>Faceți clic pentru a edita stilul de titlu Coordonator</a:t>
            </a:r>
            <a:endParaRPr kumimoji="0" lang="en-US"/>
          </a:p>
        </p:txBody>
      </p:sp>
      <p:sp>
        <p:nvSpPr>
          <p:cNvPr id="9" name="Subtitlu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o-RO" smtClean="0"/>
              <a:t>Faceți clic pentru editarea stilului de subtitlu al coordonatorului</a:t>
            </a:r>
            <a:endParaRPr kumimoji="0" lang="en-US"/>
          </a:p>
        </p:txBody>
      </p:sp>
      <p:sp>
        <p:nvSpPr>
          <p:cNvPr id="28" name="Substituent dată 27"/>
          <p:cNvSpPr>
            <a:spLocks noGrp="1"/>
          </p:cNvSpPr>
          <p:nvPr>
            <p:ph type="dt" sz="half" idx="10"/>
          </p:nvPr>
        </p:nvSpPr>
        <p:spPr bwMode="auto">
          <a:xfrm rot="5400000">
            <a:off x="7764621" y="1174097"/>
            <a:ext cx="2286000" cy="381000"/>
          </a:xfrm>
        </p:spPr>
        <p:txBody>
          <a:bodyPr/>
          <a:lstStyle/>
          <a:p>
            <a:fld id="{69E7B2AD-34D6-4093-8772-DC8079B6D005}" type="datetimeFigureOut">
              <a:rPr lang="en-US" smtClean="0"/>
              <a:pPr/>
              <a:t>4/29/2011</a:t>
            </a:fld>
            <a:endParaRPr lang="en-US"/>
          </a:p>
        </p:txBody>
      </p:sp>
      <p:sp>
        <p:nvSpPr>
          <p:cNvPr id="17" name="Substituent subsol 16"/>
          <p:cNvSpPr>
            <a:spLocks noGrp="1"/>
          </p:cNvSpPr>
          <p:nvPr>
            <p:ph type="ftr" sz="quarter" idx="11"/>
          </p:nvPr>
        </p:nvSpPr>
        <p:spPr bwMode="auto">
          <a:xfrm rot="5400000">
            <a:off x="7077269" y="4181669"/>
            <a:ext cx="3657600" cy="384048"/>
          </a:xfrm>
        </p:spPr>
        <p:txBody>
          <a:bodyPr/>
          <a:lstStyle/>
          <a:p>
            <a:endParaRPr lang="en-US"/>
          </a:p>
        </p:txBody>
      </p:sp>
      <p:sp>
        <p:nvSpPr>
          <p:cNvPr id="10" name="Dreptunghi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reptunghi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reptunghi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reptunghi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drep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drep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drep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drep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drep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drep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reptunghi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ubstituent număr diapozitiv 28"/>
          <p:cNvSpPr>
            <a:spLocks noGrp="1"/>
          </p:cNvSpPr>
          <p:nvPr>
            <p:ph type="sldNum" sz="quarter" idx="12"/>
          </p:nvPr>
        </p:nvSpPr>
        <p:spPr bwMode="auto">
          <a:xfrm>
            <a:off x="1325544" y="4928702"/>
            <a:ext cx="609600" cy="517524"/>
          </a:xfrm>
        </p:spPr>
        <p:txBody>
          <a:bodyPr/>
          <a:lstStyle/>
          <a:p>
            <a:fld id="{1E923D44-A265-4C35-B3D9-34A1C005FE0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69E7B2AD-34D6-4093-8772-DC8079B6D005}" type="datetimeFigureOut">
              <a:rPr lang="en-US" smtClean="0"/>
              <a:pPr/>
              <a:t>4/29/2011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9"/>
            <a:ext cx="1676400" cy="5851525"/>
          </a:xfrm>
        </p:spPr>
        <p:txBody>
          <a:bodyPr vert="eaVer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274638"/>
            <a:ext cx="6019800" cy="5851525"/>
          </a:xfrm>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69E7B2AD-34D6-4093-8772-DC8079B6D005}" type="datetimeFigureOut">
              <a:rPr lang="en-US" smtClean="0"/>
              <a:pPr/>
              <a:t>4/29/2011</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8" name="Substituent conținut 7"/>
          <p:cNvSpPr>
            <a:spLocks noGrp="1"/>
          </p:cNvSpPr>
          <p:nvPr>
            <p:ph sz="quarter" idx="1"/>
          </p:nvPr>
        </p:nvSpPr>
        <p:spPr>
          <a:xfrm>
            <a:off x="457200" y="1600200"/>
            <a:ext cx="7467600" cy="4873752"/>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4"/>
          </p:nvPr>
        </p:nvSpPr>
        <p:spPr/>
        <p:txBody>
          <a:bodyPr rtlCol="0"/>
          <a:lstStyle/>
          <a:p>
            <a:fld id="{69E7B2AD-34D6-4093-8772-DC8079B6D005}" type="datetimeFigureOut">
              <a:rPr lang="en-US" smtClean="0"/>
              <a:pPr/>
              <a:t>4/29/2011</a:t>
            </a:fld>
            <a:endParaRPr lang="en-US"/>
          </a:p>
        </p:txBody>
      </p:sp>
      <p:sp>
        <p:nvSpPr>
          <p:cNvPr id="9" name="Substituent număr diapozitiv 8"/>
          <p:cNvSpPr>
            <a:spLocks noGrp="1"/>
          </p:cNvSpPr>
          <p:nvPr>
            <p:ph type="sldNum" sz="quarter" idx="15"/>
          </p:nvPr>
        </p:nvSpPr>
        <p:spPr/>
        <p:txBody>
          <a:bodyPr rtlCol="0"/>
          <a:lstStyle/>
          <a:p>
            <a:fld id="{1E923D44-A265-4C35-B3D9-34A1C005FE0F}" type="slidenum">
              <a:rPr lang="en-US" smtClean="0"/>
              <a:pPr/>
              <a:t>‹#›</a:t>
            </a:fld>
            <a:endParaRPr lang="en-US"/>
          </a:p>
        </p:txBody>
      </p:sp>
      <p:sp>
        <p:nvSpPr>
          <p:cNvPr id="10" name="Substituent subsol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ntet secțiune">
    <p:bg>
      <p:bgRef idx="1001">
        <a:schemeClr val="bg2"/>
      </p:bgRef>
    </p:bg>
    <p:spTree>
      <p:nvGrpSpPr>
        <p:cNvPr id="1" name=""/>
        <p:cNvGrpSpPr/>
        <p:nvPr/>
      </p:nvGrpSpPr>
      <p:grpSpPr>
        <a:xfrm>
          <a:off x="0" y="0"/>
          <a:ext cx="0" cy="0"/>
          <a:chOff x="0" y="0"/>
          <a:chExt cx="0" cy="0"/>
        </a:xfrm>
      </p:grpSpPr>
      <p:sp>
        <p:nvSpPr>
          <p:cNvPr id="2" name="Titlu 1"/>
          <p:cNvSpPr>
            <a:spLocks noGrp="1"/>
          </p:cNvSpPr>
          <p:nvPr>
            <p:ph type="title"/>
          </p:nvPr>
        </p:nvSpPr>
        <p:spPr>
          <a:xfrm>
            <a:off x="2286000" y="2895600"/>
            <a:ext cx="6172200" cy="2053590"/>
          </a:xfrm>
        </p:spPr>
        <p:txBody>
          <a:bodyPr/>
          <a:lstStyle>
            <a:lvl1pPr algn="l">
              <a:buNone/>
              <a:defRPr sz="3000" b="1" cap="small" baseline="0"/>
            </a:lvl1pPr>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bwMode="auto">
          <a:xfrm rot="5400000">
            <a:off x="7763256" y="1170432"/>
            <a:ext cx="2286000" cy="381000"/>
          </a:xfrm>
        </p:spPr>
        <p:txBody>
          <a:bodyPr/>
          <a:lstStyle/>
          <a:p>
            <a:fld id="{69E7B2AD-34D6-4093-8772-DC8079B6D005}" type="datetimeFigureOut">
              <a:rPr lang="en-US" smtClean="0"/>
              <a:pPr/>
              <a:t>4/29/2011</a:t>
            </a:fld>
            <a:endParaRPr lang="en-US"/>
          </a:p>
        </p:txBody>
      </p:sp>
      <p:sp>
        <p:nvSpPr>
          <p:cNvPr id="5" name="Substituent subsol 4"/>
          <p:cNvSpPr>
            <a:spLocks noGrp="1"/>
          </p:cNvSpPr>
          <p:nvPr>
            <p:ph type="ftr" sz="quarter" idx="11"/>
          </p:nvPr>
        </p:nvSpPr>
        <p:spPr bwMode="auto">
          <a:xfrm rot="5400000">
            <a:off x="7077456" y="4178808"/>
            <a:ext cx="3657600" cy="384048"/>
          </a:xfrm>
        </p:spPr>
        <p:txBody>
          <a:bodyPr/>
          <a:lstStyle/>
          <a:p>
            <a:endParaRPr lang="en-US"/>
          </a:p>
        </p:txBody>
      </p:sp>
      <p:sp>
        <p:nvSpPr>
          <p:cNvPr id="9" name="Dreptunghi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reptunghi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reptunghi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reptunghi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drep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drep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drep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drep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drep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reptunghi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drep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ubstituent număr diapozitiv 5"/>
          <p:cNvSpPr>
            <a:spLocks noGrp="1"/>
          </p:cNvSpPr>
          <p:nvPr>
            <p:ph type="sldNum" sz="quarter" idx="12"/>
          </p:nvPr>
        </p:nvSpPr>
        <p:spPr bwMode="auto">
          <a:xfrm>
            <a:off x="1340616" y="4928702"/>
            <a:ext cx="609600" cy="517524"/>
          </a:xfrm>
        </p:spPr>
        <p:txBody>
          <a:bodyPr/>
          <a:lstStyle/>
          <a:p>
            <a:fld id="{1E923D44-A265-4C35-B3D9-34A1C005FE0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5" name="Substituent dată 4"/>
          <p:cNvSpPr>
            <a:spLocks noGrp="1"/>
          </p:cNvSpPr>
          <p:nvPr>
            <p:ph type="dt" sz="half" idx="10"/>
          </p:nvPr>
        </p:nvSpPr>
        <p:spPr/>
        <p:txBody>
          <a:bodyPr/>
          <a:lstStyle/>
          <a:p>
            <a:fld id="{69E7B2AD-34D6-4093-8772-DC8079B6D005}" type="datetimeFigureOut">
              <a:rPr lang="en-US" smtClean="0"/>
              <a:pPr/>
              <a:t>4/29/2011</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1E923D44-A265-4C35-B3D9-34A1C005FE0F}" type="slidenum">
              <a:rPr lang="en-US" smtClean="0"/>
              <a:pPr/>
              <a:t>‹#›</a:t>
            </a:fld>
            <a:endParaRPr lang="en-US"/>
          </a:p>
        </p:txBody>
      </p:sp>
      <p:sp>
        <p:nvSpPr>
          <p:cNvPr id="9" name="Substituent conținut 8"/>
          <p:cNvSpPr>
            <a:spLocks noGrp="1"/>
          </p:cNvSpPr>
          <p:nvPr>
            <p:ph sz="quarter" idx="1"/>
          </p:nvPr>
        </p:nvSpPr>
        <p:spPr>
          <a:xfrm>
            <a:off x="457200" y="1600200"/>
            <a:ext cx="3657600" cy="4572000"/>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11" name="Substituent conținut 10"/>
          <p:cNvSpPr>
            <a:spLocks noGrp="1"/>
          </p:cNvSpPr>
          <p:nvPr>
            <p:ph sz="quarter" idx="2"/>
          </p:nvPr>
        </p:nvSpPr>
        <p:spPr>
          <a:xfrm>
            <a:off x="4270248" y="1600200"/>
            <a:ext cx="3657600" cy="4572000"/>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7543800" cy="1143000"/>
          </a:xfrm>
        </p:spPr>
        <p:txBody>
          <a:bodyPr anchor="b"/>
          <a:lstStyle>
            <a:lvl1pPr>
              <a:defRPr/>
            </a:lvl1pPr>
          </a:lstStyle>
          <a:p>
            <a:r>
              <a:rPr kumimoji="0" lang="ro-RO" smtClean="0"/>
              <a:t>Faceți clic pentru a edita stilul de titlu Coordonator</a:t>
            </a:r>
            <a:endParaRPr kumimoji="0" lang="en-US"/>
          </a:p>
        </p:txBody>
      </p:sp>
      <p:sp>
        <p:nvSpPr>
          <p:cNvPr id="7" name="Substituent dată 6"/>
          <p:cNvSpPr>
            <a:spLocks noGrp="1"/>
          </p:cNvSpPr>
          <p:nvPr>
            <p:ph type="dt" sz="half" idx="10"/>
          </p:nvPr>
        </p:nvSpPr>
        <p:spPr/>
        <p:txBody>
          <a:bodyPr/>
          <a:lstStyle/>
          <a:p>
            <a:fld id="{69E7B2AD-34D6-4093-8772-DC8079B6D005}" type="datetimeFigureOut">
              <a:rPr lang="en-US" smtClean="0"/>
              <a:pPr/>
              <a:t>4/29/2011</a:t>
            </a:fld>
            <a:endParaRPr lang="en-US"/>
          </a:p>
        </p:txBody>
      </p:sp>
      <p:sp>
        <p:nvSpPr>
          <p:cNvPr id="8" name="Substituent subsol 7"/>
          <p:cNvSpPr>
            <a:spLocks noGrp="1"/>
          </p:cNvSpPr>
          <p:nvPr>
            <p:ph type="ftr" sz="quarter" idx="11"/>
          </p:nvPr>
        </p:nvSpPr>
        <p:spPr/>
        <p:txBody>
          <a:bodyPr/>
          <a:lstStyle/>
          <a:p>
            <a:endParaRPr lang="en-US"/>
          </a:p>
        </p:txBody>
      </p:sp>
      <p:sp>
        <p:nvSpPr>
          <p:cNvPr id="9" name="Substituent număr diapozitiv 8"/>
          <p:cNvSpPr>
            <a:spLocks noGrp="1"/>
          </p:cNvSpPr>
          <p:nvPr>
            <p:ph type="sldNum" sz="quarter" idx="12"/>
          </p:nvPr>
        </p:nvSpPr>
        <p:spPr/>
        <p:txBody>
          <a:bodyPr/>
          <a:lstStyle/>
          <a:p>
            <a:fld id="{1E923D44-A265-4C35-B3D9-34A1C005FE0F}" type="slidenum">
              <a:rPr lang="en-US" smtClean="0"/>
              <a:pPr/>
              <a:t>‹#›</a:t>
            </a:fld>
            <a:endParaRPr lang="en-US"/>
          </a:p>
        </p:txBody>
      </p:sp>
      <p:sp>
        <p:nvSpPr>
          <p:cNvPr id="11" name="Substituent conținut 10"/>
          <p:cNvSpPr>
            <a:spLocks noGrp="1"/>
          </p:cNvSpPr>
          <p:nvPr>
            <p:ph sz="quarter" idx="2"/>
          </p:nvPr>
        </p:nvSpPr>
        <p:spPr>
          <a:xfrm>
            <a:off x="457200" y="2362200"/>
            <a:ext cx="3657600" cy="3886200"/>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13" name="Substituent conținut 12"/>
          <p:cNvSpPr>
            <a:spLocks noGrp="1"/>
          </p:cNvSpPr>
          <p:nvPr>
            <p:ph sz="quarter" idx="4"/>
          </p:nvPr>
        </p:nvSpPr>
        <p:spPr>
          <a:xfrm>
            <a:off x="4371975" y="2362200"/>
            <a:ext cx="3657600" cy="3886200"/>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12" name="Substituent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o-RO" smtClean="0"/>
              <a:t>Faceți clic pentru a edita stilurile de text Coordonator</a:t>
            </a:r>
          </a:p>
        </p:txBody>
      </p:sp>
      <p:sp>
        <p:nvSpPr>
          <p:cNvPr id="14" name="Substituent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o-RO" smtClean="0"/>
              <a:t>Faceți clic pentru a edita stilurile de text Coordonator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6" name="Substituent dată 5"/>
          <p:cNvSpPr>
            <a:spLocks noGrp="1"/>
          </p:cNvSpPr>
          <p:nvPr>
            <p:ph type="dt" sz="half" idx="10"/>
          </p:nvPr>
        </p:nvSpPr>
        <p:spPr/>
        <p:txBody>
          <a:bodyPr rtlCol="0"/>
          <a:lstStyle/>
          <a:p>
            <a:fld id="{69E7B2AD-34D6-4093-8772-DC8079B6D005}" type="datetimeFigureOut">
              <a:rPr lang="en-US" smtClean="0"/>
              <a:pPr/>
              <a:t>4/29/2011</a:t>
            </a:fld>
            <a:endParaRPr lang="en-US"/>
          </a:p>
        </p:txBody>
      </p:sp>
      <p:sp>
        <p:nvSpPr>
          <p:cNvPr id="7" name="Substituent număr diapozitiv 6"/>
          <p:cNvSpPr>
            <a:spLocks noGrp="1"/>
          </p:cNvSpPr>
          <p:nvPr>
            <p:ph type="sldNum" sz="quarter" idx="11"/>
          </p:nvPr>
        </p:nvSpPr>
        <p:spPr/>
        <p:txBody>
          <a:bodyPr rtlCol="0"/>
          <a:lstStyle/>
          <a:p>
            <a:fld id="{1E923D44-A265-4C35-B3D9-34A1C005FE0F}" type="slidenum">
              <a:rPr lang="en-US" smtClean="0"/>
              <a:pPr/>
              <a:t>‹#›</a:t>
            </a:fld>
            <a:endParaRPr lang="en-US"/>
          </a:p>
        </p:txBody>
      </p:sp>
      <p:sp>
        <p:nvSpPr>
          <p:cNvPr id="8" name="Substituent subsol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69E7B2AD-34D6-4093-8772-DC8079B6D005}" type="datetimeFigureOut">
              <a:rPr lang="en-US" smtClean="0"/>
              <a:pPr/>
              <a:t>4/29/2011</a:t>
            </a:fld>
            <a:endParaRPr lang="en-US"/>
          </a:p>
        </p:txBody>
      </p:sp>
      <p:sp>
        <p:nvSpPr>
          <p:cNvPr id="3" name="Substituent subsol 2"/>
          <p:cNvSpPr>
            <a:spLocks noGrp="1"/>
          </p:cNvSpPr>
          <p:nvPr>
            <p:ph type="ftr" sz="quarter" idx="11"/>
          </p:nvPr>
        </p:nvSpPr>
        <p:spPr/>
        <p:txBody>
          <a:bodyPr/>
          <a:lstStyle/>
          <a:p>
            <a:endParaRPr lang="en-US"/>
          </a:p>
        </p:txBody>
      </p:sp>
      <p:sp>
        <p:nvSpPr>
          <p:cNvPr id="4" name="Substituent număr diapozitiv 3"/>
          <p:cNvSpPr>
            <a:spLocks noGrp="1"/>
          </p:cNvSpPr>
          <p:nvPr>
            <p:ph type="sldNum" sz="quarter" idx="12"/>
          </p:nvPr>
        </p:nvSpPr>
        <p:spPr/>
        <p:txBody>
          <a:bodyPr/>
          <a:lstStyle/>
          <a:p>
            <a:fld id="{1E923D44-A265-4C35-B3D9-34A1C005FE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bg>
      <p:bgRef idx="1001">
        <a:schemeClr val="bg1"/>
      </p:bgRef>
    </p:bg>
    <p:spTree>
      <p:nvGrpSpPr>
        <p:cNvPr id="1" name=""/>
        <p:cNvGrpSpPr/>
        <p:nvPr/>
      </p:nvGrpSpPr>
      <p:grpSpPr>
        <a:xfrm>
          <a:off x="0" y="0"/>
          <a:ext cx="0" cy="0"/>
          <a:chOff x="0" y="0"/>
          <a:chExt cx="0" cy="0"/>
        </a:xfrm>
      </p:grpSpPr>
      <p:sp>
        <p:nvSpPr>
          <p:cNvPr id="10" name="Conector drep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u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o-RO" smtClean="0"/>
              <a:t>Faceți clic pentru a edita stilurile de text Coordonator</a:t>
            </a:r>
          </a:p>
        </p:txBody>
      </p:sp>
      <p:sp>
        <p:nvSpPr>
          <p:cNvPr id="8" name="Conector drep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drep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drep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reptunghi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drep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ubstituent conținut 17"/>
          <p:cNvSpPr>
            <a:spLocks noGrp="1"/>
          </p:cNvSpPr>
          <p:nvPr>
            <p:ph sz="quarter" idx="1"/>
          </p:nvPr>
        </p:nvSpPr>
        <p:spPr>
          <a:xfrm>
            <a:off x="304800" y="274320"/>
            <a:ext cx="5638800" cy="6327648"/>
          </a:xfrm>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21" name="Substituent dată 20"/>
          <p:cNvSpPr>
            <a:spLocks noGrp="1"/>
          </p:cNvSpPr>
          <p:nvPr>
            <p:ph type="dt" sz="half" idx="14"/>
          </p:nvPr>
        </p:nvSpPr>
        <p:spPr/>
        <p:txBody>
          <a:bodyPr rtlCol="0"/>
          <a:lstStyle/>
          <a:p>
            <a:fld id="{69E7B2AD-34D6-4093-8772-DC8079B6D005}" type="datetimeFigureOut">
              <a:rPr lang="en-US" smtClean="0"/>
              <a:pPr/>
              <a:t>4/29/2011</a:t>
            </a:fld>
            <a:endParaRPr lang="en-US"/>
          </a:p>
        </p:txBody>
      </p:sp>
      <p:sp>
        <p:nvSpPr>
          <p:cNvPr id="22" name="Substituent număr diapozitiv 21"/>
          <p:cNvSpPr>
            <a:spLocks noGrp="1"/>
          </p:cNvSpPr>
          <p:nvPr>
            <p:ph type="sldNum" sz="quarter" idx="15"/>
          </p:nvPr>
        </p:nvSpPr>
        <p:spPr/>
        <p:txBody>
          <a:bodyPr rtlCol="0"/>
          <a:lstStyle/>
          <a:p>
            <a:fld id="{1E923D44-A265-4C35-B3D9-34A1C005FE0F}" type="slidenum">
              <a:rPr lang="en-US" smtClean="0"/>
              <a:pPr/>
              <a:t>‹#›</a:t>
            </a:fld>
            <a:endParaRPr lang="en-US"/>
          </a:p>
        </p:txBody>
      </p:sp>
      <p:sp>
        <p:nvSpPr>
          <p:cNvPr id="23" name="Substituent subsol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9" name="Conector drep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u 1"/>
          <p:cNvSpPr>
            <a:spLocks noGrp="1"/>
          </p:cNvSpPr>
          <p:nvPr>
            <p:ph type="title"/>
          </p:nvPr>
        </p:nvSpPr>
        <p:spPr>
          <a:xfrm rot="5400000">
            <a:off x="3350133" y="3200400"/>
            <a:ext cx="6309360" cy="457200"/>
          </a:xfrm>
        </p:spPr>
        <p:txBody>
          <a:bodyPr anchor="b"/>
          <a:lstStyle>
            <a:lvl1pPr algn="l">
              <a:buNone/>
              <a:defRPr sz="2000" b="1"/>
            </a:lvl1pPr>
          </a:lstStyle>
          <a:p>
            <a:r>
              <a:rPr kumimoji="0" lang="ro-RO" smtClean="0"/>
              <a:t>Faceți clic pentru a edita stilul de titlu Coordonator</a:t>
            </a:r>
            <a:endParaRPr kumimoji="0" lang="en-US"/>
          </a:p>
        </p:txBody>
      </p:sp>
      <p:sp>
        <p:nvSpPr>
          <p:cNvPr id="3" name="Substituent i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o-RO" smtClean="0"/>
              <a:t>Faceți clic pe pictogramă pentru a adăuga o imagine</a:t>
            </a:r>
            <a:endParaRPr kumimoji="0" lang="en-US" dirty="0"/>
          </a:p>
        </p:txBody>
      </p:sp>
      <p:sp>
        <p:nvSpPr>
          <p:cNvPr id="4" name="Substituent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o-RO" smtClean="0"/>
              <a:t>Faceți clic pentru a edita stilurile de text Coordonator</a:t>
            </a:r>
          </a:p>
        </p:txBody>
      </p:sp>
      <p:sp>
        <p:nvSpPr>
          <p:cNvPr id="10" name="Conector drep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reptunghi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drep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drep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drep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ubstituent dată 16"/>
          <p:cNvSpPr>
            <a:spLocks noGrp="1"/>
          </p:cNvSpPr>
          <p:nvPr>
            <p:ph type="dt" sz="half" idx="10"/>
          </p:nvPr>
        </p:nvSpPr>
        <p:spPr/>
        <p:txBody>
          <a:bodyPr rtlCol="0"/>
          <a:lstStyle/>
          <a:p>
            <a:fld id="{69E7B2AD-34D6-4093-8772-DC8079B6D005}" type="datetimeFigureOut">
              <a:rPr lang="en-US" smtClean="0"/>
              <a:pPr/>
              <a:t>4/29/2011</a:t>
            </a:fld>
            <a:endParaRPr lang="en-US"/>
          </a:p>
        </p:txBody>
      </p:sp>
      <p:sp>
        <p:nvSpPr>
          <p:cNvPr id="18" name="Substituent număr diapozitiv 17"/>
          <p:cNvSpPr>
            <a:spLocks noGrp="1"/>
          </p:cNvSpPr>
          <p:nvPr>
            <p:ph type="sldNum" sz="quarter" idx="11"/>
          </p:nvPr>
        </p:nvSpPr>
        <p:spPr/>
        <p:txBody>
          <a:bodyPr rtlCol="0"/>
          <a:lstStyle/>
          <a:p>
            <a:fld id="{1E923D44-A265-4C35-B3D9-34A1C005FE0F}" type="slidenum">
              <a:rPr lang="en-US" smtClean="0"/>
              <a:pPr/>
              <a:t>‹#›</a:t>
            </a:fld>
            <a:endParaRPr lang="en-US"/>
          </a:p>
        </p:txBody>
      </p:sp>
      <p:sp>
        <p:nvSpPr>
          <p:cNvPr id="21" name="Substituent subsol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drep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ubstituent titlu 21"/>
          <p:cNvSpPr>
            <a:spLocks noGrp="1"/>
          </p:cNvSpPr>
          <p:nvPr>
            <p:ph type="title"/>
          </p:nvPr>
        </p:nvSpPr>
        <p:spPr>
          <a:xfrm>
            <a:off x="457200" y="274638"/>
            <a:ext cx="7467600" cy="1143000"/>
          </a:xfrm>
          <a:prstGeom prst="rect">
            <a:avLst/>
          </a:prstGeom>
        </p:spPr>
        <p:txBody>
          <a:bodyPr vert="horz" anchor="b">
            <a:normAutofit/>
          </a:bodyPr>
          <a:lstStyle/>
          <a:p>
            <a:r>
              <a:rPr kumimoji="0" lang="ro-RO" smtClean="0"/>
              <a:t>Faceți clic pentru a edita stilul de titlu Coordonator</a:t>
            </a:r>
            <a:endParaRPr kumimoji="0" lang="en-US"/>
          </a:p>
        </p:txBody>
      </p:sp>
      <p:sp>
        <p:nvSpPr>
          <p:cNvPr id="13" name="Substituent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4" name="Substituent dată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E7B2AD-34D6-4093-8772-DC8079B6D005}" type="datetimeFigureOut">
              <a:rPr lang="en-US" smtClean="0"/>
              <a:pPr/>
              <a:t>4/29/2011</a:t>
            </a:fld>
            <a:endParaRPr lang="en-US"/>
          </a:p>
        </p:txBody>
      </p:sp>
      <p:sp>
        <p:nvSpPr>
          <p:cNvPr id="3" name="Substituent subsol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Conector drep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drep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reptunghi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drep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ubstituent număr diapozitiv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E923D44-A265-4C35-B3D9-34A1C005FE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coalagrigoresilasi.r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1357290" y="357166"/>
            <a:ext cx="7572428" cy="642942"/>
          </a:xfrm>
        </p:spPr>
        <p:txBody>
          <a:bodyPr>
            <a:normAutofit/>
          </a:bodyPr>
          <a:lstStyle/>
          <a:p>
            <a:r>
              <a:rPr lang="ro-RO" sz="2400" dirty="0" smtClean="0"/>
              <a:t>Școala Generală ”</a:t>
            </a:r>
            <a:r>
              <a:rPr lang="ro-RO" sz="2400" dirty="0" err="1" smtClean="0"/>
              <a:t>grigore</a:t>
            </a:r>
            <a:r>
              <a:rPr lang="ro-RO" sz="2400" dirty="0" smtClean="0"/>
              <a:t> </a:t>
            </a:r>
            <a:r>
              <a:rPr lang="ro-RO" sz="2400" dirty="0" err="1" smtClean="0"/>
              <a:t>silași</a:t>
            </a:r>
            <a:r>
              <a:rPr lang="ro-RO" sz="2400" dirty="0" smtClean="0"/>
              <a:t>” </a:t>
            </a:r>
            <a:r>
              <a:rPr lang="ro-RO" sz="2400" dirty="0" err="1" smtClean="0"/>
              <a:t>beclean</a:t>
            </a:r>
            <a:endParaRPr lang="ro-RO" sz="2400" dirty="0"/>
          </a:p>
        </p:txBody>
      </p:sp>
      <p:sp>
        <p:nvSpPr>
          <p:cNvPr id="3" name="Subtitlu 2"/>
          <p:cNvSpPr>
            <a:spLocks noGrp="1"/>
          </p:cNvSpPr>
          <p:nvPr>
            <p:ph type="subTitle" idx="1"/>
          </p:nvPr>
        </p:nvSpPr>
        <p:spPr>
          <a:xfrm>
            <a:off x="2286000" y="3429000"/>
            <a:ext cx="6172200" cy="2945922"/>
          </a:xfrm>
        </p:spPr>
        <p:txBody>
          <a:bodyPr>
            <a:noAutofit/>
          </a:bodyPr>
          <a:lstStyle/>
          <a:p>
            <a:pPr algn="ctr"/>
            <a:r>
              <a:rPr lang="ro-RO" sz="3200" dirty="0" smtClean="0"/>
              <a:t>RAPORT DE ACTIVITATE </a:t>
            </a:r>
          </a:p>
          <a:p>
            <a:pPr algn="ctr"/>
            <a:endParaRPr lang="ro-RO" sz="3200" dirty="0" smtClean="0"/>
          </a:p>
          <a:p>
            <a:pPr algn="ctr"/>
            <a:r>
              <a:rPr lang="ro-RO" sz="3200" dirty="0" smtClean="0"/>
              <a:t>SEMESTRUL I</a:t>
            </a:r>
          </a:p>
          <a:p>
            <a:pPr algn="ctr"/>
            <a:endParaRPr lang="ro-RO" sz="3200" dirty="0" smtClean="0"/>
          </a:p>
          <a:p>
            <a:pPr algn="ctr"/>
            <a:r>
              <a:rPr lang="ro-RO" sz="3200" dirty="0" smtClean="0"/>
              <a:t>AN ȘCOLAR 2010-2011</a:t>
            </a:r>
            <a:endParaRPr lang="ro-RO" sz="3200" dirty="0"/>
          </a:p>
        </p:txBody>
      </p:sp>
      <p:pic>
        <p:nvPicPr>
          <p:cNvPr id="4" name="Imagine 3" descr="P1100395.JPG"/>
          <p:cNvPicPr>
            <a:picLocks noChangeAspect="1"/>
          </p:cNvPicPr>
          <p:nvPr/>
        </p:nvPicPr>
        <p:blipFill>
          <a:blip r:embed="rId2" cstate="print"/>
          <a:stretch>
            <a:fillRect/>
          </a:stretch>
        </p:blipFill>
        <p:spPr>
          <a:xfrm>
            <a:off x="4857752" y="1071546"/>
            <a:ext cx="3442471" cy="22860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972452" cy="439718"/>
          </a:xfrm>
        </p:spPr>
        <p:txBody>
          <a:bodyPr>
            <a:normAutofit fontScale="90000"/>
          </a:bodyPr>
          <a:lstStyle/>
          <a:p>
            <a:r>
              <a:rPr lang="ro-RO" dirty="0" smtClean="0"/>
              <a:t>Resurse umane – cadre didactice</a:t>
            </a:r>
            <a:endParaRPr lang="ro-RO" dirty="0"/>
          </a:p>
        </p:txBody>
      </p:sp>
      <p:sp>
        <p:nvSpPr>
          <p:cNvPr id="3" name="Substituent conținut 2"/>
          <p:cNvSpPr>
            <a:spLocks noGrp="1"/>
          </p:cNvSpPr>
          <p:nvPr>
            <p:ph sz="quarter" idx="1"/>
          </p:nvPr>
        </p:nvSpPr>
        <p:spPr>
          <a:xfrm>
            <a:off x="457200" y="785794"/>
            <a:ext cx="8115328" cy="5715040"/>
          </a:xfrm>
        </p:spPr>
        <p:txBody>
          <a:bodyPr/>
          <a:lstStyle/>
          <a:p>
            <a:r>
              <a:rPr lang="ro-RO" dirty="0" smtClean="0"/>
              <a:t>Structura personalului de predare</a:t>
            </a:r>
            <a:endParaRPr lang="ro-RO" dirty="0"/>
          </a:p>
        </p:txBody>
      </p:sp>
      <p:graphicFrame>
        <p:nvGraphicFramePr>
          <p:cNvPr id="4" name="Tabel 3"/>
          <p:cNvGraphicFramePr>
            <a:graphicFrameLocks noGrp="1"/>
          </p:cNvGraphicFramePr>
          <p:nvPr/>
        </p:nvGraphicFramePr>
        <p:xfrm>
          <a:off x="1428728" y="1428736"/>
          <a:ext cx="6096000" cy="22250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ro-RO" dirty="0" smtClean="0"/>
                        <a:t>Categorie</a:t>
                      </a:r>
                      <a:endParaRPr lang="ro-RO" dirty="0"/>
                    </a:p>
                  </a:txBody>
                  <a:tcPr/>
                </a:tc>
                <a:tc>
                  <a:txBody>
                    <a:bodyPr/>
                    <a:lstStyle/>
                    <a:p>
                      <a:pPr algn="ctr"/>
                      <a:r>
                        <a:rPr lang="ro-RO" dirty="0" smtClean="0"/>
                        <a:t>Număr cadre</a:t>
                      </a:r>
                      <a:endParaRPr lang="ro-RO" dirty="0"/>
                    </a:p>
                  </a:txBody>
                  <a:tcPr/>
                </a:tc>
                <a:tc>
                  <a:txBody>
                    <a:bodyPr/>
                    <a:lstStyle/>
                    <a:p>
                      <a:pPr algn="ctr"/>
                      <a:r>
                        <a:rPr lang="ro-RO" dirty="0" smtClean="0"/>
                        <a:t>Procent </a:t>
                      </a:r>
                      <a:endParaRPr lang="ro-RO" dirty="0"/>
                    </a:p>
                  </a:txBody>
                  <a:tcPr/>
                </a:tc>
              </a:tr>
              <a:tr h="370840">
                <a:tc>
                  <a:txBody>
                    <a:bodyPr/>
                    <a:lstStyle/>
                    <a:p>
                      <a:pPr algn="ctr"/>
                      <a:r>
                        <a:rPr lang="ro-RO" dirty="0" smtClean="0"/>
                        <a:t>Educatoare</a:t>
                      </a:r>
                      <a:endParaRPr lang="ro-RO" dirty="0"/>
                    </a:p>
                  </a:txBody>
                  <a:tcPr/>
                </a:tc>
                <a:tc>
                  <a:txBody>
                    <a:bodyPr/>
                    <a:lstStyle/>
                    <a:p>
                      <a:pPr algn="ctr"/>
                      <a:r>
                        <a:rPr lang="ro-RO" dirty="0" smtClean="0"/>
                        <a:t>6</a:t>
                      </a:r>
                      <a:endParaRPr lang="ro-RO" dirty="0"/>
                    </a:p>
                  </a:txBody>
                  <a:tcPr/>
                </a:tc>
                <a:tc>
                  <a:txBody>
                    <a:bodyPr/>
                    <a:lstStyle/>
                    <a:p>
                      <a:pPr algn="ctr"/>
                      <a:r>
                        <a:rPr lang="ro-RO" dirty="0" smtClean="0"/>
                        <a:t>11%</a:t>
                      </a:r>
                      <a:endParaRPr lang="ro-RO" dirty="0"/>
                    </a:p>
                  </a:txBody>
                  <a:tcPr/>
                </a:tc>
              </a:tr>
              <a:tr h="370840">
                <a:tc>
                  <a:txBody>
                    <a:bodyPr/>
                    <a:lstStyle/>
                    <a:p>
                      <a:pPr algn="ctr"/>
                      <a:r>
                        <a:rPr lang="ro-RO" dirty="0" smtClean="0"/>
                        <a:t>Învățători</a:t>
                      </a:r>
                      <a:endParaRPr lang="ro-RO" dirty="0"/>
                    </a:p>
                  </a:txBody>
                  <a:tcPr/>
                </a:tc>
                <a:tc>
                  <a:txBody>
                    <a:bodyPr/>
                    <a:lstStyle/>
                    <a:p>
                      <a:pPr algn="ctr"/>
                      <a:r>
                        <a:rPr lang="ro-RO" dirty="0" smtClean="0"/>
                        <a:t>16</a:t>
                      </a:r>
                      <a:endParaRPr lang="ro-RO" dirty="0"/>
                    </a:p>
                  </a:txBody>
                  <a:tcPr/>
                </a:tc>
                <a:tc>
                  <a:txBody>
                    <a:bodyPr/>
                    <a:lstStyle/>
                    <a:p>
                      <a:pPr algn="ctr"/>
                      <a:r>
                        <a:rPr lang="ro-RO" dirty="0" smtClean="0"/>
                        <a:t>30%</a:t>
                      </a:r>
                      <a:endParaRPr lang="ro-RO" dirty="0"/>
                    </a:p>
                  </a:txBody>
                  <a:tcPr/>
                </a:tc>
              </a:tr>
              <a:tr h="370840">
                <a:tc>
                  <a:txBody>
                    <a:bodyPr/>
                    <a:lstStyle/>
                    <a:p>
                      <a:pPr algn="ctr"/>
                      <a:r>
                        <a:rPr lang="ro-RO" dirty="0" smtClean="0"/>
                        <a:t>Profesori </a:t>
                      </a:r>
                      <a:endParaRPr lang="ro-RO" dirty="0"/>
                    </a:p>
                  </a:txBody>
                  <a:tcPr/>
                </a:tc>
                <a:tc>
                  <a:txBody>
                    <a:bodyPr/>
                    <a:lstStyle/>
                    <a:p>
                      <a:pPr algn="ctr"/>
                      <a:r>
                        <a:rPr lang="ro-RO" dirty="0" smtClean="0"/>
                        <a:t>30</a:t>
                      </a:r>
                      <a:endParaRPr lang="ro-RO" dirty="0"/>
                    </a:p>
                  </a:txBody>
                  <a:tcPr/>
                </a:tc>
                <a:tc>
                  <a:txBody>
                    <a:bodyPr/>
                    <a:lstStyle/>
                    <a:p>
                      <a:pPr algn="ctr"/>
                      <a:r>
                        <a:rPr lang="ro-RO" dirty="0" smtClean="0"/>
                        <a:t>55%</a:t>
                      </a:r>
                      <a:endParaRPr lang="ro-RO" dirty="0"/>
                    </a:p>
                  </a:txBody>
                  <a:tcPr/>
                </a:tc>
              </a:tr>
              <a:tr h="370840">
                <a:tc>
                  <a:txBody>
                    <a:bodyPr/>
                    <a:lstStyle/>
                    <a:p>
                      <a:pPr algn="ctr"/>
                      <a:r>
                        <a:rPr lang="ro-RO" dirty="0" smtClean="0"/>
                        <a:t>Psiholog</a:t>
                      </a:r>
                      <a:endParaRPr lang="ro-RO" dirty="0"/>
                    </a:p>
                  </a:txBody>
                  <a:tcPr/>
                </a:tc>
                <a:tc>
                  <a:txBody>
                    <a:bodyPr/>
                    <a:lstStyle/>
                    <a:p>
                      <a:pPr algn="ctr"/>
                      <a:r>
                        <a:rPr lang="ro-RO" dirty="0" smtClean="0"/>
                        <a:t>1</a:t>
                      </a:r>
                      <a:endParaRPr lang="ro-RO" dirty="0"/>
                    </a:p>
                  </a:txBody>
                  <a:tcPr/>
                </a:tc>
                <a:tc>
                  <a:txBody>
                    <a:bodyPr/>
                    <a:lstStyle/>
                    <a:p>
                      <a:pPr algn="ctr"/>
                      <a:r>
                        <a:rPr lang="ro-RO" dirty="0" smtClean="0"/>
                        <a:t>2%</a:t>
                      </a:r>
                      <a:endParaRPr lang="ro-RO" dirty="0"/>
                    </a:p>
                  </a:txBody>
                  <a:tcPr/>
                </a:tc>
              </a:tr>
              <a:tr h="370840">
                <a:tc>
                  <a:txBody>
                    <a:bodyPr/>
                    <a:lstStyle/>
                    <a:p>
                      <a:pPr algn="ctr"/>
                      <a:r>
                        <a:rPr lang="ro-RO" dirty="0" smtClean="0"/>
                        <a:t>Logoped</a:t>
                      </a:r>
                      <a:endParaRPr lang="ro-RO" dirty="0"/>
                    </a:p>
                  </a:txBody>
                  <a:tcPr/>
                </a:tc>
                <a:tc>
                  <a:txBody>
                    <a:bodyPr/>
                    <a:lstStyle/>
                    <a:p>
                      <a:pPr algn="ctr"/>
                      <a:r>
                        <a:rPr lang="ro-RO" dirty="0" smtClean="0"/>
                        <a:t>1</a:t>
                      </a:r>
                      <a:endParaRPr lang="ro-RO" dirty="0"/>
                    </a:p>
                  </a:txBody>
                  <a:tcPr/>
                </a:tc>
                <a:tc>
                  <a:txBody>
                    <a:bodyPr/>
                    <a:lstStyle/>
                    <a:p>
                      <a:pPr algn="ctr"/>
                      <a:r>
                        <a:rPr lang="ro-RO" dirty="0" smtClean="0"/>
                        <a:t>2%</a:t>
                      </a:r>
                      <a:endParaRPr lang="ro-RO" dirty="0"/>
                    </a:p>
                  </a:txBody>
                  <a:tcPr/>
                </a:tc>
              </a:tr>
            </a:tbl>
          </a:graphicData>
        </a:graphic>
      </p:graphicFrame>
      <p:graphicFrame>
        <p:nvGraphicFramePr>
          <p:cNvPr id="6" name="Chart 5"/>
          <p:cNvGraphicFramePr/>
          <p:nvPr/>
        </p:nvGraphicFramePr>
        <p:xfrm>
          <a:off x="1142976" y="3786190"/>
          <a:ext cx="6643734" cy="27860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115328" cy="439718"/>
          </a:xfrm>
        </p:spPr>
        <p:txBody>
          <a:bodyPr>
            <a:normAutofit fontScale="90000"/>
          </a:bodyPr>
          <a:lstStyle/>
          <a:p>
            <a:r>
              <a:rPr lang="ro-RO" dirty="0" smtClean="0"/>
              <a:t>Resurse umane – cadre didactice</a:t>
            </a:r>
            <a:endParaRPr lang="ro-RO" dirty="0"/>
          </a:p>
        </p:txBody>
      </p:sp>
      <p:graphicFrame>
        <p:nvGraphicFramePr>
          <p:cNvPr id="4" name="Substituent conținut 3"/>
          <p:cNvGraphicFramePr>
            <a:graphicFrameLocks noGrp="1"/>
          </p:cNvGraphicFramePr>
          <p:nvPr>
            <p:ph sz="quarter" idx="1"/>
          </p:nvPr>
        </p:nvGraphicFramePr>
        <p:xfrm>
          <a:off x="428596" y="1428736"/>
          <a:ext cx="8186736" cy="1010920"/>
        </p:xfrm>
        <a:graphic>
          <a:graphicData uri="http://schemas.openxmlformats.org/drawingml/2006/table">
            <a:tbl>
              <a:tblPr firstRow="1" bandRow="1">
                <a:tableStyleId>{5C22544A-7EE6-4342-B048-85BDC9FD1C3A}</a:tableStyleId>
              </a:tblPr>
              <a:tblGrid>
                <a:gridCol w="1364456"/>
                <a:gridCol w="1364456"/>
                <a:gridCol w="1364456"/>
                <a:gridCol w="1478796"/>
                <a:gridCol w="1357322"/>
                <a:gridCol w="1257250"/>
              </a:tblGrid>
              <a:tr h="370840">
                <a:tc>
                  <a:txBody>
                    <a:bodyPr/>
                    <a:lstStyle/>
                    <a:p>
                      <a:pPr algn="ctr"/>
                      <a:r>
                        <a:rPr lang="ro-RO" dirty="0" smtClean="0"/>
                        <a:t>Grad </a:t>
                      </a:r>
                      <a:r>
                        <a:rPr lang="ro-RO" dirty="0" err="1" smtClean="0"/>
                        <a:t>did</a:t>
                      </a:r>
                      <a:r>
                        <a:rPr lang="ro-RO" dirty="0" smtClean="0"/>
                        <a:t>.</a:t>
                      </a:r>
                      <a:endParaRPr lang="ro-RO" dirty="0"/>
                    </a:p>
                  </a:txBody>
                  <a:tcPr/>
                </a:tc>
                <a:tc>
                  <a:txBody>
                    <a:bodyPr/>
                    <a:lstStyle/>
                    <a:p>
                      <a:pPr algn="ctr"/>
                      <a:r>
                        <a:rPr lang="ro-RO" dirty="0" smtClean="0"/>
                        <a:t>Gradul I</a:t>
                      </a:r>
                      <a:endParaRPr lang="ro-RO" dirty="0"/>
                    </a:p>
                  </a:txBody>
                  <a:tcPr/>
                </a:tc>
                <a:tc>
                  <a:txBody>
                    <a:bodyPr/>
                    <a:lstStyle/>
                    <a:p>
                      <a:pPr algn="ctr"/>
                      <a:r>
                        <a:rPr lang="ro-RO" dirty="0" smtClean="0"/>
                        <a:t>Gradul II</a:t>
                      </a:r>
                      <a:endParaRPr lang="ro-RO" dirty="0"/>
                    </a:p>
                  </a:txBody>
                  <a:tcPr/>
                </a:tc>
                <a:tc>
                  <a:txBody>
                    <a:bodyPr/>
                    <a:lstStyle/>
                    <a:p>
                      <a:pPr algn="ctr"/>
                      <a:r>
                        <a:rPr lang="ro-RO" dirty="0" smtClean="0"/>
                        <a:t>Definitivat</a:t>
                      </a:r>
                      <a:endParaRPr lang="ro-RO" dirty="0"/>
                    </a:p>
                  </a:txBody>
                  <a:tcPr/>
                </a:tc>
                <a:tc>
                  <a:txBody>
                    <a:bodyPr/>
                    <a:lstStyle/>
                    <a:p>
                      <a:pPr algn="ctr"/>
                      <a:r>
                        <a:rPr lang="ro-RO" dirty="0" smtClean="0"/>
                        <a:t>Debutant</a:t>
                      </a:r>
                      <a:endParaRPr lang="ro-RO" dirty="0"/>
                    </a:p>
                  </a:txBody>
                  <a:tcPr/>
                </a:tc>
                <a:tc>
                  <a:txBody>
                    <a:bodyPr/>
                    <a:lstStyle/>
                    <a:p>
                      <a:pPr algn="ctr"/>
                      <a:r>
                        <a:rPr lang="ro-RO" dirty="0" smtClean="0"/>
                        <a:t>Doctor</a:t>
                      </a:r>
                      <a:endParaRPr lang="ro-RO" dirty="0"/>
                    </a:p>
                  </a:txBody>
                  <a:tcPr/>
                </a:tc>
              </a:tr>
              <a:tr h="370840">
                <a:tc>
                  <a:txBody>
                    <a:bodyPr/>
                    <a:lstStyle/>
                    <a:p>
                      <a:pPr algn="ctr"/>
                      <a:r>
                        <a:rPr lang="ro-RO" dirty="0" smtClean="0"/>
                        <a:t>Număr cadre</a:t>
                      </a:r>
                      <a:endParaRPr lang="ro-RO" dirty="0"/>
                    </a:p>
                  </a:txBody>
                  <a:tcPr/>
                </a:tc>
                <a:tc>
                  <a:txBody>
                    <a:bodyPr/>
                    <a:lstStyle/>
                    <a:p>
                      <a:pPr algn="ctr"/>
                      <a:r>
                        <a:rPr lang="ro-RO" dirty="0" smtClean="0"/>
                        <a:t>29</a:t>
                      </a:r>
                      <a:endParaRPr lang="ro-RO" dirty="0"/>
                    </a:p>
                  </a:txBody>
                  <a:tcPr/>
                </a:tc>
                <a:tc>
                  <a:txBody>
                    <a:bodyPr/>
                    <a:lstStyle/>
                    <a:p>
                      <a:pPr algn="ctr"/>
                      <a:r>
                        <a:rPr lang="ro-RO" dirty="0" smtClean="0"/>
                        <a:t>7</a:t>
                      </a:r>
                      <a:endParaRPr lang="ro-RO" dirty="0"/>
                    </a:p>
                  </a:txBody>
                  <a:tcPr/>
                </a:tc>
                <a:tc>
                  <a:txBody>
                    <a:bodyPr/>
                    <a:lstStyle/>
                    <a:p>
                      <a:pPr algn="ctr"/>
                      <a:r>
                        <a:rPr lang="ro-RO" dirty="0" smtClean="0"/>
                        <a:t>10</a:t>
                      </a:r>
                      <a:endParaRPr lang="ro-RO" dirty="0"/>
                    </a:p>
                  </a:txBody>
                  <a:tcPr/>
                </a:tc>
                <a:tc>
                  <a:txBody>
                    <a:bodyPr/>
                    <a:lstStyle/>
                    <a:p>
                      <a:pPr algn="ctr"/>
                      <a:r>
                        <a:rPr lang="ro-RO" dirty="0" smtClean="0"/>
                        <a:t>7</a:t>
                      </a:r>
                      <a:endParaRPr lang="ro-RO" dirty="0"/>
                    </a:p>
                  </a:txBody>
                  <a:tcPr/>
                </a:tc>
                <a:tc>
                  <a:txBody>
                    <a:bodyPr/>
                    <a:lstStyle/>
                    <a:p>
                      <a:pPr algn="ctr"/>
                      <a:r>
                        <a:rPr lang="ro-RO" dirty="0" smtClean="0"/>
                        <a:t>1</a:t>
                      </a:r>
                      <a:endParaRPr lang="ro-RO" dirty="0"/>
                    </a:p>
                  </a:txBody>
                  <a:tcPr/>
                </a:tc>
              </a:tr>
            </a:tbl>
          </a:graphicData>
        </a:graphic>
      </p:graphicFrame>
      <p:graphicFrame>
        <p:nvGraphicFramePr>
          <p:cNvPr id="5" name="Diagramă 4"/>
          <p:cNvGraphicFramePr/>
          <p:nvPr/>
        </p:nvGraphicFramePr>
        <p:xfrm>
          <a:off x="428596" y="2714620"/>
          <a:ext cx="8143932" cy="34290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186766" cy="439718"/>
          </a:xfrm>
        </p:spPr>
        <p:txBody>
          <a:bodyPr>
            <a:normAutofit fontScale="90000"/>
          </a:bodyPr>
          <a:lstStyle/>
          <a:p>
            <a:r>
              <a:rPr lang="ro-RO" dirty="0" smtClean="0"/>
              <a:t>Profesori metodiști</a:t>
            </a:r>
            <a:endParaRPr lang="ro-RO" dirty="0"/>
          </a:p>
        </p:txBody>
      </p:sp>
      <p:sp>
        <p:nvSpPr>
          <p:cNvPr id="3" name="Substituent conținut 2"/>
          <p:cNvSpPr>
            <a:spLocks noGrp="1"/>
          </p:cNvSpPr>
          <p:nvPr>
            <p:ph sz="quarter" idx="1"/>
          </p:nvPr>
        </p:nvSpPr>
        <p:spPr>
          <a:xfrm>
            <a:off x="457200" y="928670"/>
            <a:ext cx="8043890" cy="5545282"/>
          </a:xfrm>
        </p:spPr>
        <p:txBody>
          <a:bodyPr/>
          <a:lstStyle/>
          <a:p>
            <a:endParaRPr lang="ro-RO" dirty="0" smtClean="0"/>
          </a:p>
          <a:p>
            <a:r>
              <a:rPr lang="ro-RO" dirty="0" err="1" smtClean="0"/>
              <a:t>Seserman</a:t>
            </a:r>
            <a:r>
              <a:rPr lang="ro-RO" dirty="0" smtClean="0"/>
              <a:t> Veturia – învățământ primar</a:t>
            </a:r>
          </a:p>
          <a:p>
            <a:r>
              <a:rPr lang="ro-RO" dirty="0" err="1" smtClean="0"/>
              <a:t>Balazs</a:t>
            </a:r>
            <a:r>
              <a:rPr lang="ro-RO" dirty="0" smtClean="0"/>
              <a:t> Eva – Limba română</a:t>
            </a:r>
          </a:p>
          <a:p>
            <a:r>
              <a:rPr lang="ro-RO" dirty="0" smtClean="0"/>
              <a:t>Corcea Niculae – Fizică</a:t>
            </a:r>
          </a:p>
          <a:p>
            <a:r>
              <a:rPr lang="ro-RO" dirty="0" smtClean="0"/>
              <a:t>Orban Ioan – Consiliere </a:t>
            </a:r>
          </a:p>
          <a:p>
            <a:r>
              <a:rPr lang="ro-RO" dirty="0" err="1" smtClean="0"/>
              <a:t>Varro</a:t>
            </a:r>
            <a:r>
              <a:rPr lang="ro-RO" dirty="0" smtClean="0"/>
              <a:t> Ileana – Religie</a:t>
            </a:r>
          </a:p>
          <a:p>
            <a:endParaRPr lang="ro-RO" dirty="0" smtClean="0"/>
          </a:p>
          <a:p>
            <a:endParaRPr lang="ro-R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368280"/>
          </a:xfrm>
        </p:spPr>
        <p:txBody>
          <a:bodyPr>
            <a:normAutofit fontScale="90000"/>
          </a:bodyPr>
          <a:lstStyle/>
          <a:p>
            <a:r>
              <a:rPr lang="ro-RO" dirty="0" smtClean="0"/>
              <a:t>Resurse umane – Didactic auxiliar</a:t>
            </a:r>
            <a:endParaRPr lang="ro-RO" dirty="0"/>
          </a:p>
        </p:txBody>
      </p:sp>
      <p:sp>
        <p:nvSpPr>
          <p:cNvPr id="3" name="Substituent conținut 2"/>
          <p:cNvSpPr>
            <a:spLocks noGrp="1"/>
          </p:cNvSpPr>
          <p:nvPr>
            <p:ph sz="quarter" idx="1"/>
          </p:nvPr>
        </p:nvSpPr>
        <p:spPr>
          <a:xfrm>
            <a:off x="457200" y="857232"/>
            <a:ext cx="8115328" cy="5786478"/>
          </a:xfrm>
        </p:spPr>
        <p:txBody>
          <a:bodyPr/>
          <a:lstStyle/>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r>
              <a:rPr lang="ro-RO" dirty="0" smtClean="0"/>
              <a:t>Personal nedidactic</a:t>
            </a:r>
          </a:p>
          <a:p>
            <a:r>
              <a:rPr lang="ro-RO" sz="2000" dirty="0" smtClean="0"/>
              <a:t>- muncitori întreținere - 3 </a:t>
            </a:r>
          </a:p>
          <a:p>
            <a:r>
              <a:rPr lang="ro-RO" sz="2000" dirty="0" smtClean="0"/>
              <a:t>- îngrijitori curățenie - 7</a:t>
            </a:r>
          </a:p>
          <a:p>
            <a:r>
              <a:rPr lang="ro-RO" sz="2000" dirty="0" smtClean="0"/>
              <a:t>- paznici - 3</a:t>
            </a:r>
            <a:endParaRPr lang="ro-RO" sz="2000" dirty="0"/>
          </a:p>
        </p:txBody>
      </p:sp>
      <p:graphicFrame>
        <p:nvGraphicFramePr>
          <p:cNvPr id="4" name="Tabel 3"/>
          <p:cNvGraphicFramePr>
            <a:graphicFrameLocks noGrp="1"/>
          </p:cNvGraphicFramePr>
          <p:nvPr/>
        </p:nvGraphicFramePr>
        <p:xfrm>
          <a:off x="1524000" y="1397000"/>
          <a:ext cx="6405585" cy="2225040"/>
        </p:xfrm>
        <a:graphic>
          <a:graphicData uri="http://schemas.openxmlformats.org/drawingml/2006/table">
            <a:tbl>
              <a:tblPr firstRow="1" bandRow="1">
                <a:tableStyleId>{5C22544A-7EE6-4342-B048-85BDC9FD1C3A}</a:tableStyleId>
              </a:tblPr>
              <a:tblGrid>
                <a:gridCol w="1176011"/>
                <a:gridCol w="2777441"/>
                <a:gridCol w="2452133"/>
              </a:tblGrid>
              <a:tr h="370840">
                <a:tc>
                  <a:txBody>
                    <a:bodyPr/>
                    <a:lstStyle/>
                    <a:p>
                      <a:pPr algn="ctr"/>
                      <a:r>
                        <a:rPr lang="ro-RO" dirty="0" smtClean="0"/>
                        <a:t>Nr. Crt.</a:t>
                      </a:r>
                      <a:endParaRPr lang="ro-RO" dirty="0"/>
                    </a:p>
                  </a:txBody>
                  <a:tcPr/>
                </a:tc>
                <a:tc>
                  <a:txBody>
                    <a:bodyPr/>
                    <a:lstStyle/>
                    <a:p>
                      <a:pPr algn="ctr"/>
                      <a:r>
                        <a:rPr lang="ro-RO" dirty="0" smtClean="0"/>
                        <a:t>Numele și prenumele</a:t>
                      </a:r>
                      <a:endParaRPr lang="ro-RO" dirty="0"/>
                    </a:p>
                  </a:txBody>
                  <a:tcPr/>
                </a:tc>
                <a:tc>
                  <a:txBody>
                    <a:bodyPr/>
                    <a:lstStyle/>
                    <a:p>
                      <a:pPr algn="ctr"/>
                      <a:r>
                        <a:rPr lang="ro-RO" dirty="0" smtClean="0"/>
                        <a:t>Funcția</a:t>
                      </a:r>
                      <a:endParaRPr lang="ro-RO" dirty="0"/>
                    </a:p>
                  </a:txBody>
                  <a:tcPr/>
                </a:tc>
              </a:tr>
              <a:tr h="370840">
                <a:tc>
                  <a:txBody>
                    <a:bodyPr/>
                    <a:lstStyle/>
                    <a:p>
                      <a:pPr algn="ctr"/>
                      <a:r>
                        <a:rPr lang="ro-RO" dirty="0" smtClean="0"/>
                        <a:t>1</a:t>
                      </a:r>
                      <a:endParaRPr lang="ro-RO" dirty="0"/>
                    </a:p>
                  </a:txBody>
                  <a:tcPr/>
                </a:tc>
                <a:tc>
                  <a:txBody>
                    <a:bodyPr/>
                    <a:lstStyle/>
                    <a:p>
                      <a:pPr algn="ctr"/>
                      <a:r>
                        <a:rPr lang="ro-RO" dirty="0" smtClean="0"/>
                        <a:t>Duca Dorina</a:t>
                      </a:r>
                      <a:endParaRPr lang="ro-RO" dirty="0"/>
                    </a:p>
                  </a:txBody>
                  <a:tcPr/>
                </a:tc>
                <a:tc>
                  <a:txBody>
                    <a:bodyPr/>
                    <a:lstStyle/>
                    <a:p>
                      <a:pPr algn="ctr"/>
                      <a:r>
                        <a:rPr lang="ro-RO" dirty="0" smtClean="0"/>
                        <a:t>Contabil</a:t>
                      </a:r>
                      <a:endParaRPr lang="ro-RO" dirty="0"/>
                    </a:p>
                  </a:txBody>
                  <a:tcPr/>
                </a:tc>
              </a:tr>
              <a:tr h="370840">
                <a:tc>
                  <a:txBody>
                    <a:bodyPr/>
                    <a:lstStyle/>
                    <a:p>
                      <a:pPr algn="ctr"/>
                      <a:r>
                        <a:rPr lang="ro-RO" dirty="0" smtClean="0"/>
                        <a:t>2</a:t>
                      </a:r>
                      <a:endParaRPr lang="ro-RO" dirty="0"/>
                    </a:p>
                  </a:txBody>
                  <a:tcPr/>
                </a:tc>
                <a:tc>
                  <a:txBody>
                    <a:bodyPr/>
                    <a:lstStyle/>
                    <a:p>
                      <a:pPr algn="ctr"/>
                      <a:r>
                        <a:rPr lang="ro-RO" dirty="0" smtClean="0"/>
                        <a:t>Gal Irina</a:t>
                      </a:r>
                      <a:endParaRPr lang="ro-RO" dirty="0"/>
                    </a:p>
                  </a:txBody>
                  <a:tcPr/>
                </a:tc>
                <a:tc>
                  <a:txBody>
                    <a:bodyPr/>
                    <a:lstStyle/>
                    <a:p>
                      <a:pPr algn="ctr"/>
                      <a:r>
                        <a:rPr lang="ro-RO" dirty="0" smtClean="0"/>
                        <a:t>Secretar</a:t>
                      </a:r>
                      <a:endParaRPr lang="ro-RO" dirty="0"/>
                    </a:p>
                  </a:txBody>
                  <a:tcPr/>
                </a:tc>
              </a:tr>
              <a:tr h="370840">
                <a:tc>
                  <a:txBody>
                    <a:bodyPr/>
                    <a:lstStyle/>
                    <a:p>
                      <a:pPr algn="ctr"/>
                      <a:r>
                        <a:rPr lang="ro-RO" dirty="0" smtClean="0"/>
                        <a:t>3</a:t>
                      </a:r>
                      <a:endParaRPr lang="ro-RO" dirty="0"/>
                    </a:p>
                  </a:txBody>
                  <a:tcPr/>
                </a:tc>
                <a:tc>
                  <a:txBody>
                    <a:bodyPr/>
                    <a:lstStyle/>
                    <a:p>
                      <a:pPr algn="ctr"/>
                      <a:r>
                        <a:rPr lang="ro-RO" dirty="0" err="1" smtClean="0"/>
                        <a:t>Ola</a:t>
                      </a:r>
                      <a:r>
                        <a:rPr lang="ro-RO" dirty="0" smtClean="0"/>
                        <a:t> Maria</a:t>
                      </a:r>
                      <a:endParaRPr lang="ro-RO" dirty="0"/>
                    </a:p>
                  </a:txBody>
                  <a:tcPr/>
                </a:tc>
                <a:tc>
                  <a:txBody>
                    <a:bodyPr/>
                    <a:lstStyle/>
                    <a:p>
                      <a:pPr algn="ctr"/>
                      <a:r>
                        <a:rPr lang="ro-RO" dirty="0" smtClean="0"/>
                        <a:t>Laborant/Secretar</a:t>
                      </a:r>
                      <a:endParaRPr lang="ro-RO" dirty="0"/>
                    </a:p>
                  </a:txBody>
                  <a:tcPr/>
                </a:tc>
              </a:tr>
              <a:tr h="370840">
                <a:tc>
                  <a:txBody>
                    <a:bodyPr/>
                    <a:lstStyle/>
                    <a:p>
                      <a:pPr algn="ctr"/>
                      <a:r>
                        <a:rPr lang="ro-RO" dirty="0" smtClean="0"/>
                        <a:t>4</a:t>
                      </a:r>
                      <a:endParaRPr lang="ro-RO" dirty="0"/>
                    </a:p>
                  </a:txBody>
                  <a:tcPr/>
                </a:tc>
                <a:tc>
                  <a:txBody>
                    <a:bodyPr/>
                    <a:lstStyle/>
                    <a:p>
                      <a:pPr algn="ctr"/>
                      <a:r>
                        <a:rPr lang="ro-RO" dirty="0" smtClean="0"/>
                        <a:t>Rusu</a:t>
                      </a:r>
                      <a:r>
                        <a:rPr lang="ro-RO" baseline="0" dirty="0" smtClean="0"/>
                        <a:t> Angela </a:t>
                      </a:r>
                      <a:endParaRPr lang="ro-RO" dirty="0"/>
                    </a:p>
                  </a:txBody>
                  <a:tcPr/>
                </a:tc>
                <a:tc>
                  <a:txBody>
                    <a:bodyPr/>
                    <a:lstStyle/>
                    <a:p>
                      <a:pPr algn="ctr"/>
                      <a:r>
                        <a:rPr lang="ro-RO" dirty="0" smtClean="0"/>
                        <a:t>Bibliotecar</a:t>
                      </a:r>
                      <a:endParaRPr lang="ro-RO" dirty="0"/>
                    </a:p>
                  </a:txBody>
                  <a:tcPr/>
                </a:tc>
              </a:tr>
              <a:tr h="370840">
                <a:tc>
                  <a:txBody>
                    <a:bodyPr/>
                    <a:lstStyle/>
                    <a:p>
                      <a:pPr algn="ctr"/>
                      <a:r>
                        <a:rPr lang="ro-RO" dirty="0" smtClean="0"/>
                        <a:t>5</a:t>
                      </a:r>
                      <a:endParaRPr lang="ro-RO" dirty="0"/>
                    </a:p>
                  </a:txBody>
                  <a:tcPr/>
                </a:tc>
                <a:tc>
                  <a:txBody>
                    <a:bodyPr/>
                    <a:lstStyle/>
                    <a:p>
                      <a:pPr algn="ctr"/>
                      <a:r>
                        <a:rPr lang="ro-RO" dirty="0" err="1" smtClean="0"/>
                        <a:t>Mureșian</a:t>
                      </a:r>
                      <a:r>
                        <a:rPr lang="ro-RO" dirty="0" smtClean="0"/>
                        <a:t> Lucica</a:t>
                      </a:r>
                      <a:endParaRPr lang="ro-RO" dirty="0"/>
                    </a:p>
                  </a:txBody>
                  <a:tcPr/>
                </a:tc>
                <a:tc>
                  <a:txBody>
                    <a:bodyPr/>
                    <a:lstStyle/>
                    <a:p>
                      <a:pPr algn="ctr"/>
                      <a:r>
                        <a:rPr lang="ro-RO" dirty="0" smtClean="0"/>
                        <a:t>Administrator</a:t>
                      </a:r>
                      <a:endParaRPr lang="ro-RO"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511156"/>
          </a:xfrm>
        </p:spPr>
        <p:txBody>
          <a:bodyPr>
            <a:normAutofit fontScale="90000"/>
          </a:bodyPr>
          <a:lstStyle/>
          <a:p>
            <a:r>
              <a:rPr lang="ro-RO" dirty="0" smtClean="0"/>
              <a:t>IV. procesul instructiv educativ</a:t>
            </a:r>
            <a:endParaRPr lang="ro-RO" dirty="0"/>
          </a:p>
        </p:txBody>
      </p:sp>
      <p:sp>
        <p:nvSpPr>
          <p:cNvPr id="3" name="Substituent conținut 2"/>
          <p:cNvSpPr>
            <a:spLocks noGrp="1"/>
          </p:cNvSpPr>
          <p:nvPr>
            <p:ph sz="quarter" idx="1"/>
          </p:nvPr>
        </p:nvSpPr>
        <p:spPr>
          <a:xfrm>
            <a:off x="214282" y="785794"/>
            <a:ext cx="8429684" cy="5688158"/>
          </a:xfrm>
        </p:spPr>
        <p:txBody>
          <a:bodyPr/>
          <a:lstStyle/>
          <a:p>
            <a:r>
              <a:rPr lang="ro-RO" sz="2000" dirty="0" smtClean="0"/>
              <a:t>Promovabilitate Clasele I-IV</a:t>
            </a:r>
          </a:p>
          <a:p>
            <a:endParaRPr lang="ro-RO" dirty="0" smtClean="0"/>
          </a:p>
          <a:p>
            <a:endParaRPr lang="ro-RO" dirty="0"/>
          </a:p>
        </p:txBody>
      </p:sp>
      <p:graphicFrame>
        <p:nvGraphicFramePr>
          <p:cNvPr id="4" name="Tabel 3"/>
          <p:cNvGraphicFramePr>
            <a:graphicFrameLocks noGrp="1"/>
          </p:cNvGraphicFramePr>
          <p:nvPr/>
        </p:nvGraphicFramePr>
        <p:xfrm>
          <a:off x="285720" y="1214422"/>
          <a:ext cx="8358245" cy="4968240"/>
        </p:xfrm>
        <a:graphic>
          <a:graphicData uri="http://schemas.openxmlformats.org/drawingml/2006/table">
            <a:tbl>
              <a:tblPr firstRow="1" bandRow="1">
                <a:tableStyleId>{5C22544A-7EE6-4342-B048-85BDC9FD1C3A}</a:tableStyleId>
              </a:tblPr>
              <a:tblGrid>
                <a:gridCol w="928694"/>
                <a:gridCol w="1143008"/>
                <a:gridCol w="1143008"/>
                <a:gridCol w="1285884"/>
                <a:gridCol w="1214446"/>
                <a:gridCol w="1449170"/>
                <a:gridCol w="1194035"/>
              </a:tblGrid>
              <a:tr h="346750">
                <a:tc>
                  <a:txBody>
                    <a:bodyPr/>
                    <a:lstStyle/>
                    <a:p>
                      <a:pPr algn="ctr"/>
                      <a:r>
                        <a:rPr lang="ro-RO" dirty="0" smtClean="0"/>
                        <a:t>Clasa</a:t>
                      </a:r>
                      <a:endParaRPr lang="ro-RO" dirty="0"/>
                    </a:p>
                  </a:txBody>
                  <a:tcPr/>
                </a:tc>
                <a:tc>
                  <a:txBody>
                    <a:bodyPr/>
                    <a:lstStyle/>
                    <a:p>
                      <a:pPr algn="ctr"/>
                      <a:r>
                        <a:rPr lang="ro-RO" sz="1600" dirty="0" smtClean="0"/>
                        <a:t>Nr. elevi înscriși</a:t>
                      </a:r>
                      <a:endParaRPr lang="ro-RO" sz="1600" dirty="0"/>
                    </a:p>
                  </a:txBody>
                  <a:tcPr/>
                </a:tc>
                <a:tc>
                  <a:txBody>
                    <a:bodyPr/>
                    <a:lstStyle/>
                    <a:p>
                      <a:pPr algn="ctr"/>
                      <a:r>
                        <a:rPr lang="ro-RO" sz="1600" dirty="0" smtClean="0"/>
                        <a:t>Nr. elevi rămași</a:t>
                      </a:r>
                      <a:endParaRPr lang="ro-RO" sz="1600" dirty="0"/>
                    </a:p>
                  </a:txBody>
                  <a:tcPr/>
                </a:tc>
                <a:tc>
                  <a:txBody>
                    <a:bodyPr/>
                    <a:lstStyle/>
                    <a:p>
                      <a:pPr algn="ctr"/>
                      <a:r>
                        <a:rPr lang="ro-RO" sz="1600" dirty="0" smtClean="0"/>
                        <a:t>Nr. elevi promovați</a:t>
                      </a:r>
                      <a:endParaRPr lang="ro-RO" sz="1600" dirty="0"/>
                    </a:p>
                  </a:txBody>
                  <a:tcPr/>
                </a:tc>
                <a:tc>
                  <a:txBody>
                    <a:bodyPr/>
                    <a:lstStyle/>
                    <a:p>
                      <a:pPr algn="ctr"/>
                      <a:r>
                        <a:rPr lang="ro-RO" sz="1600" dirty="0" smtClean="0"/>
                        <a:t>Nr. elevi corigenți</a:t>
                      </a:r>
                      <a:endParaRPr lang="ro-RO" sz="1600" dirty="0"/>
                    </a:p>
                  </a:txBody>
                  <a:tcPr/>
                </a:tc>
                <a:tc>
                  <a:txBody>
                    <a:bodyPr/>
                    <a:lstStyle/>
                    <a:p>
                      <a:pPr algn="ctr"/>
                      <a:r>
                        <a:rPr lang="ro-RO" sz="1600" baseline="0" dirty="0" smtClean="0"/>
                        <a:t>Situația neîncheiată</a:t>
                      </a:r>
                      <a:endParaRPr lang="ro-RO" sz="1600" dirty="0"/>
                    </a:p>
                  </a:txBody>
                  <a:tcPr/>
                </a:tc>
                <a:tc>
                  <a:txBody>
                    <a:bodyPr/>
                    <a:lstStyle/>
                    <a:p>
                      <a:pPr algn="ctr"/>
                      <a:r>
                        <a:rPr lang="ro-RO" sz="1600" dirty="0" smtClean="0"/>
                        <a:t>Promovabilitate</a:t>
                      </a:r>
                      <a:endParaRPr lang="ro-RO" sz="1600" dirty="0"/>
                    </a:p>
                  </a:txBody>
                  <a:tcPr/>
                </a:tc>
              </a:tr>
              <a:tr h="164250">
                <a:tc>
                  <a:txBody>
                    <a:bodyPr/>
                    <a:lstStyle/>
                    <a:p>
                      <a:pPr algn="ctr"/>
                      <a:r>
                        <a:rPr lang="ro-RO" sz="1200" dirty="0" smtClean="0"/>
                        <a:t>I A</a:t>
                      </a:r>
                      <a:endParaRPr lang="ro-RO" sz="1200" dirty="0"/>
                    </a:p>
                  </a:txBody>
                  <a:tcPr/>
                </a:tc>
                <a:tc>
                  <a:txBody>
                    <a:bodyPr/>
                    <a:lstStyle/>
                    <a:p>
                      <a:pPr algn="ctr"/>
                      <a:r>
                        <a:rPr lang="en-US" sz="1200" dirty="0" smtClean="0"/>
                        <a:t>26</a:t>
                      </a:r>
                      <a:endParaRPr lang="ro-RO" sz="1200" dirty="0"/>
                    </a:p>
                  </a:txBody>
                  <a:tcPr/>
                </a:tc>
                <a:tc>
                  <a:txBody>
                    <a:bodyPr/>
                    <a:lstStyle/>
                    <a:p>
                      <a:pPr algn="ctr"/>
                      <a:r>
                        <a:rPr lang="en-US" sz="1200" dirty="0" smtClean="0"/>
                        <a:t>26</a:t>
                      </a:r>
                      <a:endParaRPr lang="ro-RO" sz="1200" dirty="0"/>
                    </a:p>
                  </a:txBody>
                  <a:tcPr/>
                </a:tc>
                <a:tc>
                  <a:txBody>
                    <a:bodyPr/>
                    <a:lstStyle/>
                    <a:p>
                      <a:pPr algn="ctr"/>
                      <a:r>
                        <a:rPr lang="en-US" sz="1200" dirty="0" smtClean="0"/>
                        <a:t>26</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 B</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 C</a:t>
                      </a:r>
                      <a:endParaRPr lang="ro-RO" sz="1200" dirty="0"/>
                    </a:p>
                  </a:txBody>
                  <a:tcPr/>
                </a:tc>
                <a:tc>
                  <a:txBody>
                    <a:bodyPr/>
                    <a:lstStyle/>
                    <a:p>
                      <a:pPr algn="ctr"/>
                      <a:r>
                        <a:rPr lang="en-US" sz="1200" dirty="0" smtClean="0"/>
                        <a:t>7</a:t>
                      </a:r>
                      <a:endParaRPr lang="ro-RO" sz="1200" dirty="0"/>
                    </a:p>
                  </a:txBody>
                  <a:tcPr/>
                </a:tc>
                <a:tc>
                  <a:txBody>
                    <a:bodyPr/>
                    <a:lstStyle/>
                    <a:p>
                      <a:pPr algn="ctr"/>
                      <a:r>
                        <a:rPr lang="en-US" sz="1200" dirty="0" smtClean="0"/>
                        <a:t>7</a:t>
                      </a:r>
                      <a:endParaRPr lang="ro-RO" sz="1200" dirty="0"/>
                    </a:p>
                  </a:txBody>
                  <a:tcPr/>
                </a:tc>
                <a:tc>
                  <a:txBody>
                    <a:bodyPr/>
                    <a:lstStyle/>
                    <a:p>
                      <a:pPr algn="ctr"/>
                      <a:r>
                        <a:rPr lang="en-US" sz="1200" dirty="0" smtClean="0"/>
                        <a:t>7</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 A</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 B</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 C</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III A</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20</a:t>
                      </a:r>
                      <a:endParaRPr lang="ro-RO" sz="1200" dirty="0"/>
                    </a:p>
                  </a:txBody>
                  <a:tcPr/>
                </a:tc>
                <a:tc>
                  <a:txBody>
                    <a:bodyPr/>
                    <a:lstStyle/>
                    <a:p>
                      <a:pPr algn="ctr"/>
                      <a:r>
                        <a:rPr lang="en-US" sz="1200" dirty="0" smtClean="0"/>
                        <a:t>20</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III B</a:t>
                      </a:r>
                      <a:endParaRPr lang="ro-RO" sz="1200" dirty="0"/>
                    </a:p>
                  </a:txBody>
                  <a:tcPr/>
                </a:tc>
                <a:tc>
                  <a:txBody>
                    <a:bodyPr/>
                    <a:lstStyle/>
                    <a:p>
                      <a:pPr algn="ctr"/>
                      <a:r>
                        <a:rPr lang="en-US" sz="1200" dirty="0" smtClean="0"/>
                        <a:t>13</a:t>
                      </a:r>
                      <a:endParaRPr lang="ro-RO" sz="1200" dirty="0"/>
                    </a:p>
                  </a:txBody>
                  <a:tcPr/>
                </a:tc>
                <a:tc>
                  <a:txBody>
                    <a:bodyPr/>
                    <a:lstStyle/>
                    <a:p>
                      <a:pPr algn="ctr"/>
                      <a:r>
                        <a:rPr lang="en-US" sz="1200" dirty="0" smtClean="0"/>
                        <a:t>12</a:t>
                      </a:r>
                      <a:endParaRPr lang="ro-RO" sz="1200" dirty="0"/>
                    </a:p>
                  </a:txBody>
                  <a:tcPr/>
                </a:tc>
                <a:tc>
                  <a:txBody>
                    <a:bodyPr/>
                    <a:lstStyle/>
                    <a:p>
                      <a:pPr algn="ctr"/>
                      <a:r>
                        <a:rPr lang="en-US" sz="1200" dirty="0" smtClean="0"/>
                        <a:t>12</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III C</a:t>
                      </a:r>
                      <a:endParaRPr lang="ro-RO" sz="1200" dirty="0"/>
                    </a:p>
                  </a:txBody>
                  <a:tcPr/>
                </a:tc>
                <a:tc>
                  <a:txBody>
                    <a:bodyPr/>
                    <a:lstStyle/>
                    <a:p>
                      <a:pPr algn="ctr"/>
                      <a:r>
                        <a:rPr lang="en-US" sz="1200" dirty="0" smtClean="0"/>
                        <a:t>10</a:t>
                      </a:r>
                      <a:endParaRPr lang="ro-RO" sz="1200" dirty="0"/>
                    </a:p>
                  </a:txBody>
                  <a:tcPr/>
                </a:tc>
                <a:tc>
                  <a:txBody>
                    <a:bodyPr/>
                    <a:lstStyle/>
                    <a:p>
                      <a:pPr algn="ctr"/>
                      <a:r>
                        <a:rPr lang="en-US" sz="1200" dirty="0" smtClean="0"/>
                        <a:t>10</a:t>
                      </a:r>
                      <a:endParaRPr lang="ro-RO" sz="1200" dirty="0"/>
                    </a:p>
                  </a:txBody>
                  <a:tcPr/>
                </a:tc>
                <a:tc>
                  <a:txBody>
                    <a:bodyPr/>
                    <a:lstStyle/>
                    <a:p>
                      <a:pPr algn="ctr"/>
                      <a:r>
                        <a:rPr lang="en-US" sz="1200" dirty="0" smtClean="0"/>
                        <a:t>10</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IV A</a:t>
                      </a:r>
                      <a:endParaRPr lang="ro-RO" sz="1200" dirty="0"/>
                    </a:p>
                  </a:txBody>
                  <a:tcPr/>
                </a:tc>
                <a:tc>
                  <a:txBody>
                    <a:bodyPr/>
                    <a:lstStyle/>
                    <a:p>
                      <a:pPr algn="ctr"/>
                      <a:r>
                        <a:rPr lang="en-US" sz="1200" dirty="0" smtClean="0"/>
                        <a:t>14</a:t>
                      </a:r>
                      <a:endParaRPr lang="ro-RO" sz="1200" dirty="0"/>
                    </a:p>
                  </a:txBody>
                  <a:tcPr/>
                </a:tc>
                <a:tc>
                  <a:txBody>
                    <a:bodyPr/>
                    <a:lstStyle/>
                    <a:p>
                      <a:pPr algn="ctr"/>
                      <a:r>
                        <a:rPr lang="en-US" sz="1200" dirty="0" smtClean="0"/>
                        <a:t>14</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3</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78,57</a:t>
                      </a:r>
                      <a:r>
                        <a:rPr lang="ro-RO" sz="1200" dirty="0" smtClean="0"/>
                        <a:t>%</a:t>
                      </a:r>
                      <a:endParaRPr lang="ro-RO" sz="1200" dirty="0"/>
                    </a:p>
                  </a:txBody>
                  <a:tcPr/>
                </a:tc>
              </a:tr>
              <a:tr h="164250">
                <a:tc>
                  <a:txBody>
                    <a:bodyPr/>
                    <a:lstStyle/>
                    <a:p>
                      <a:pPr algn="ctr"/>
                      <a:r>
                        <a:rPr lang="ro-RO" sz="1200" dirty="0" smtClean="0"/>
                        <a:t>IV B</a:t>
                      </a:r>
                      <a:endParaRPr lang="ro-RO" sz="1200" dirty="0"/>
                    </a:p>
                  </a:txBody>
                  <a:tcPr/>
                </a:tc>
                <a:tc>
                  <a:txBody>
                    <a:bodyPr/>
                    <a:lstStyle/>
                    <a:p>
                      <a:pPr algn="ctr"/>
                      <a:r>
                        <a:rPr lang="en-US" sz="1200" dirty="0" smtClean="0"/>
                        <a:t>22</a:t>
                      </a:r>
                      <a:endParaRPr lang="ro-RO" sz="1200" dirty="0"/>
                    </a:p>
                  </a:txBody>
                  <a:tcPr/>
                </a:tc>
                <a:tc>
                  <a:txBody>
                    <a:bodyPr/>
                    <a:lstStyle/>
                    <a:p>
                      <a:pPr algn="ctr"/>
                      <a:r>
                        <a:rPr lang="en-US" sz="1200" dirty="0" smtClean="0"/>
                        <a:t>22</a:t>
                      </a:r>
                      <a:endParaRPr lang="ro-RO" sz="1200" dirty="0"/>
                    </a:p>
                  </a:txBody>
                  <a:tcPr/>
                </a:tc>
                <a:tc>
                  <a:txBody>
                    <a:bodyPr/>
                    <a:lstStyle/>
                    <a:p>
                      <a:pPr algn="ctr"/>
                      <a:r>
                        <a:rPr lang="en-US" sz="1200" dirty="0" smtClean="0"/>
                        <a:t>22</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IV C</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I-IV</a:t>
                      </a:r>
                      <a:r>
                        <a:rPr lang="ro-RO" sz="1200" baseline="0" dirty="0" smtClean="0"/>
                        <a:t> CR</a:t>
                      </a:r>
                      <a:endParaRPr lang="ro-RO" sz="1200" dirty="0"/>
                    </a:p>
                  </a:txBody>
                  <a:tcPr/>
                </a:tc>
                <a:tc>
                  <a:txBody>
                    <a:bodyPr/>
                    <a:lstStyle/>
                    <a:p>
                      <a:pPr algn="ctr"/>
                      <a:r>
                        <a:rPr lang="en-US" sz="1200" dirty="0" smtClean="0"/>
                        <a:t>13</a:t>
                      </a:r>
                      <a:endParaRPr lang="ro-RO" sz="1200" dirty="0"/>
                    </a:p>
                  </a:txBody>
                  <a:tcPr/>
                </a:tc>
                <a:tc>
                  <a:txBody>
                    <a:bodyPr/>
                    <a:lstStyle/>
                    <a:p>
                      <a:pPr algn="ctr"/>
                      <a:r>
                        <a:rPr lang="en-US" sz="1200" dirty="0" smtClean="0"/>
                        <a:t>15</a:t>
                      </a:r>
                      <a:endParaRPr lang="ro-RO" sz="1200" dirty="0"/>
                    </a:p>
                  </a:txBody>
                  <a:tcPr/>
                </a:tc>
                <a:tc>
                  <a:txBody>
                    <a:bodyPr/>
                    <a:lstStyle/>
                    <a:p>
                      <a:pPr algn="ctr"/>
                      <a:r>
                        <a:rPr lang="en-US" sz="1200" dirty="0" smtClean="0"/>
                        <a:t>14</a:t>
                      </a:r>
                      <a:endParaRPr lang="ro-RO" sz="1200" dirty="0"/>
                    </a:p>
                  </a:txBody>
                  <a:tcPr/>
                </a:tc>
                <a:tc>
                  <a:txBody>
                    <a:bodyPr/>
                    <a:lstStyle/>
                    <a:p>
                      <a:pPr algn="ctr"/>
                      <a:r>
                        <a:rPr lang="en-US" sz="1200" dirty="0" smtClean="0"/>
                        <a:t>1</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93,33</a:t>
                      </a:r>
                      <a:r>
                        <a:rPr lang="ro-RO" sz="1200" dirty="0" smtClean="0"/>
                        <a:t>%</a:t>
                      </a:r>
                      <a:endParaRPr lang="ro-RO" sz="1200" dirty="0"/>
                    </a:p>
                  </a:txBody>
                  <a:tcPr/>
                </a:tc>
              </a:tr>
              <a:tr h="164250">
                <a:tc>
                  <a:txBody>
                    <a:bodyPr/>
                    <a:lstStyle/>
                    <a:p>
                      <a:pPr algn="ctr"/>
                      <a:r>
                        <a:rPr lang="ro-RO" sz="1200" dirty="0" smtClean="0"/>
                        <a:t>I-IV CM</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8</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I-IV</a:t>
                      </a:r>
                      <a:r>
                        <a:rPr lang="ro-RO" sz="1200" baseline="0" dirty="0" smtClean="0"/>
                        <a:t> VV</a:t>
                      </a:r>
                      <a:endParaRPr lang="ro-RO" sz="1200" dirty="0"/>
                    </a:p>
                  </a:txBody>
                  <a:tcPr/>
                </a:tc>
                <a:tc>
                  <a:txBody>
                    <a:bodyPr/>
                    <a:lstStyle/>
                    <a:p>
                      <a:pPr algn="ctr"/>
                      <a:r>
                        <a:rPr lang="en-US" sz="1200" dirty="0" smtClean="0"/>
                        <a:t>9</a:t>
                      </a:r>
                      <a:endParaRPr lang="ro-RO" sz="1200" dirty="0"/>
                    </a:p>
                  </a:txBody>
                  <a:tcPr/>
                </a:tc>
                <a:tc>
                  <a:txBody>
                    <a:bodyPr/>
                    <a:lstStyle/>
                    <a:p>
                      <a:pPr algn="ctr"/>
                      <a:r>
                        <a:rPr lang="en-US" sz="1200" dirty="0" smtClean="0"/>
                        <a:t>9</a:t>
                      </a:r>
                      <a:endParaRPr lang="ro-RO" sz="1200" dirty="0"/>
                    </a:p>
                  </a:txBody>
                  <a:tcPr/>
                </a:tc>
                <a:tc>
                  <a:txBody>
                    <a:bodyPr/>
                    <a:lstStyle/>
                    <a:p>
                      <a:pPr algn="ctr"/>
                      <a:r>
                        <a:rPr lang="en-US" sz="1200" dirty="0" smtClean="0"/>
                        <a:t>9</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164250">
                <a:tc>
                  <a:txBody>
                    <a:bodyPr/>
                    <a:lstStyle/>
                    <a:p>
                      <a:pPr algn="ctr"/>
                      <a:r>
                        <a:rPr lang="ro-RO" sz="1200" dirty="0" smtClean="0"/>
                        <a:t>I-IV Figa</a:t>
                      </a:r>
                      <a:endParaRPr lang="ro-RO" sz="1200" dirty="0"/>
                    </a:p>
                  </a:txBody>
                  <a:tcPr/>
                </a:tc>
                <a:tc>
                  <a:txBody>
                    <a:bodyPr/>
                    <a:lstStyle/>
                    <a:p>
                      <a:pPr algn="ctr"/>
                      <a:r>
                        <a:rPr lang="en-US" sz="1200" dirty="0" smtClean="0"/>
                        <a:t>27</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20</a:t>
                      </a:r>
                      <a:endParaRPr lang="ro-RO" sz="1200" dirty="0"/>
                    </a:p>
                  </a:txBody>
                  <a:tcPr/>
                </a:tc>
                <a:tc>
                  <a:txBody>
                    <a:bodyPr/>
                    <a:lstStyle/>
                    <a:p>
                      <a:pPr algn="ctr"/>
                      <a:r>
                        <a:rPr lang="en-US" sz="1200" dirty="0" smtClean="0"/>
                        <a:t>5</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80</a:t>
                      </a:r>
                      <a:r>
                        <a:rPr lang="ro-RO" sz="1200" dirty="0" smtClean="0"/>
                        <a:t>%</a:t>
                      </a:r>
                      <a:endParaRPr lang="ro-RO"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439718"/>
          </a:xfrm>
        </p:spPr>
        <p:txBody>
          <a:bodyPr>
            <a:normAutofit fontScale="90000"/>
          </a:bodyPr>
          <a:lstStyle/>
          <a:p>
            <a:r>
              <a:rPr lang="ro-RO" dirty="0" smtClean="0"/>
              <a:t>Promovabilitate</a:t>
            </a:r>
            <a:endParaRPr lang="ro-RO" dirty="0"/>
          </a:p>
        </p:txBody>
      </p:sp>
      <p:sp>
        <p:nvSpPr>
          <p:cNvPr id="3" name="Substituent conținut 2"/>
          <p:cNvSpPr>
            <a:spLocks noGrp="1"/>
          </p:cNvSpPr>
          <p:nvPr>
            <p:ph sz="quarter" idx="1"/>
          </p:nvPr>
        </p:nvSpPr>
        <p:spPr>
          <a:xfrm>
            <a:off x="214282" y="714356"/>
            <a:ext cx="8572560" cy="5929354"/>
          </a:xfrm>
        </p:spPr>
        <p:txBody>
          <a:bodyPr/>
          <a:lstStyle/>
          <a:p>
            <a:r>
              <a:rPr lang="ro-RO" sz="2000" dirty="0" smtClean="0"/>
              <a:t>Clasele V-VIII</a:t>
            </a:r>
          </a:p>
          <a:p>
            <a:endParaRPr lang="ro-RO" dirty="0" smtClean="0"/>
          </a:p>
          <a:p>
            <a:endParaRPr lang="ro-RO" dirty="0" smtClean="0"/>
          </a:p>
        </p:txBody>
      </p:sp>
      <p:graphicFrame>
        <p:nvGraphicFramePr>
          <p:cNvPr id="4" name="Tabel 3"/>
          <p:cNvGraphicFramePr>
            <a:graphicFrameLocks noGrp="1"/>
          </p:cNvGraphicFramePr>
          <p:nvPr/>
        </p:nvGraphicFramePr>
        <p:xfrm>
          <a:off x="357158" y="1142984"/>
          <a:ext cx="8143932" cy="5135860"/>
        </p:xfrm>
        <a:graphic>
          <a:graphicData uri="http://schemas.openxmlformats.org/drawingml/2006/table">
            <a:tbl>
              <a:tblPr firstRow="1" bandRow="1">
                <a:tableStyleId>{5C22544A-7EE6-4342-B048-85BDC9FD1C3A}</a:tableStyleId>
              </a:tblPr>
              <a:tblGrid>
                <a:gridCol w="872562"/>
                <a:gridCol w="1090705"/>
                <a:gridCol w="1017992"/>
                <a:gridCol w="1308847"/>
                <a:gridCol w="1163419"/>
                <a:gridCol w="1526988"/>
                <a:gridCol w="1163419"/>
              </a:tblGrid>
              <a:tr h="708063">
                <a:tc>
                  <a:txBody>
                    <a:bodyPr/>
                    <a:lstStyle/>
                    <a:p>
                      <a:pPr algn="ctr"/>
                      <a:r>
                        <a:rPr lang="ro-RO" dirty="0" smtClean="0"/>
                        <a:t>Clasa</a:t>
                      </a:r>
                      <a:endParaRPr lang="ro-RO" dirty="0"/>
                    </a:p>
                  </a:txBody>
                  <a:tcPr/>
                </a:tc>
                <a:tc>
                  <a:txBody>
                    <a:bodyPr/>
                    <a:lstStyle/>
                    <a:p>
                      <a:pPr algn="ctr"/>
                      <a:r>
                        <a:rPr lang="ro-RO" sz="1600" dirty="0" smtClean="0"/>
                        <a:t>Nr. elevi înscriși</a:t>
                      </a:r>
                      <a:endParaRPr lang="ro-RO" sz="1600" dirty="0"/>
                    </a:p>
                  </a:txBody>
                  <a:tcPr/>
                </a:tc>
                <a:tc>
                  <a:txBody>
                    <a:bodyPr/>
                    <a:lstStyle/>
                    <a:p>
                      <a:pPr algn="ctr"/>
                      <a:r>
                        <a:rPr lang="ro-RO" sz="1600" dirty="0" smtClean="0"/>
                        <a:t>Nr. elevi rămași</a:t>
                      </a:r>
                      <a:endParaRPr lang="ro-RO" sz="1600" dirty="0"/>
                    </a:p>
                  </a:txBody>
                  <a:tcPr/>
                </a:tc>
                <a:tc>
                  <a:txBody>
                    <a:bodyPr/>
                    <a:lstStyle/>
                    <a:p>
                      <a:pPr algn="ctr"/>
                      <a:r>
                        <a:rPr lang="ro-RO" sz="1600" dirty="0" smtClean="0"/>
                        <a:t>Nr. elevi promovați</a:t>
                      </a:r>
                      <a:endParaRPr lang="ro-RO" sz="1600" dirty="0"/>
                    </a:p>
                  </a:txBody>
                  <a:tcPr/>
                </a:tc>
                <a:tc>
                  <a:txBody>
                    <a:bodyPr/>
                    <a:lstStyle/>
                    <a:p>
                      <a:pPr algn="ctr"/>
                      <a:r>
                        <a:rPr lang="ro-RO" sz="1600" dirty="0" smtClean="0"/>
                        <a:t>Nr. elevi corigenți</a:t>
                      </a:r>
                      <a:endParaRPr lang="ro-RO" sz="1600" dirty="0"/>
                    </a:p>
                  </a:txBody>
                  <a:tcPr/>
                </a:tc>
                <a:tc>
                  <a:txBody>
                    <a:bodyPr/>
                    <a:lstStyle/>
                    <a:p>
                      <a:pPr algn="ctr"/>
                      <a:r>
                        <a:rPr lang="ro-RO" sz="1600" baseline="0" dirty="0" smtClean="0"/>
                        <a:t>Situația neîncheiată</a:t>
                      </a:r>
                      <a:endParaRPr lang="ro-RO" sz="1600" dirty="0"/>
                    </a:p>
                  </a:txBody>
                  <a:tcPr/>
                </a:tc>
                <a:tc>
                  <a:txBody>
                    <a:bodyPr/>
                    <a:lstStyle/>
                    <a:p>
                      <a:pPr algn="ctr"/>
                      <a:r>
                        <a:rPr lang="ro-RO" sz="1600" dirty="0" smtClean="0"/>
                        <a:t>Promovabilitate</a:t>
                      </a:r>
                      <a:endParaRPr lang="ro-RO" sz="1600" dirty="0"/>
                    </a:p>
                  </a:txBody>
                  <a:tcPr/>
                </a:tc>
              </a:tr>
              <a:tr h="288470">
                <a:tc>
                  <a:txBody>
                    <a:bodyPr/>
                    <a:lstStyle/>
                    <a:p>
                      <a:pPr algn="ctr"/>
                      <a:r>
                        <a:rPr lang="ro-RO" sz="1200" dirty="0" smtClean="0"/>
                        <a:t>VA</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90,47</a:t>
                      </a:r>
                      <a:r>
                        <a:rPr lang="ro-RO" sz="1200" dirty="0" smtClean="0"/>
                        <a:t>%</a:t>
                      </a:r>
                      <a:endParaRPr lang="ro-RO" sz="1200" dirty="0"/>
                    </a:p>
                  </a:txBody>
                  <a:tcPr/>
                </a:tc>
              </a:tr>
              <a:tr h="288470">
                <a:tc>
                  <a:txBody>
                    <a:bodyPr/>
                    <a:lstStyle/>
                    <a:p>
                      <a:pPr algn="ctr"/>
                      <a:r>
                        <a:rPr lang="ro-RO" sz="1200" dirty="0" smtClean="0"/>
                        <a:t>VB</a:t>
                      </a:r>
                      <a:endParaRPr lang="ro-RO" sz="1200" dirty="0"/>
                    </a:p>
                  </a:txBody>
                  <a:tcPr/>
                </a:tc>
                <a:tc>
                  <a:txBody>
                    <a:bodyPr/>
                    <a:lstStyle/>
                    <a:p>
                      <a:pPr algn="ctr"/>
                      <a:r>
                        <a:rPr lang="en-US" sz="1200" dirty="0" smtClean="0"/>
                        <a:t>30</a:t>
                      </a:r>
                      <a:endParaRPr lang="ro-RO" sz="1200" dirty="0"/>
                    </a:p>
                  </a:txBody>
                  <a:tcPr/>
                </a:tc>
                <a:tc>
                  <a:txBody>
                    <a:bodyPr/>
                    <a:lstStyle/>
                    <a:p>
                      <a:pPr algn="ctr"/>
                      <a:r>
                        <a:rPr lang="en-US" sz="1200" dirty="0" smtClean="0"/>
                        <a:t>30</a:t>
                      </a:r>
                      <a:endParaRPr lang="ro-RO" sz="1200" dirty="0"/>
                    </a:p>
                  </a:txBody>
                  <a:tcPr/>
                </a:tc>
                <a:tc>
                  <a:txBody>
                    <a:bodyPr/>
                    <a:lstStyle/>
                    <a:p>
                      <a:pPr algn="ctr"/>
                      <a:r>
                        <a:rPr lang="en-US" sz="1200" dirty="0" smtClean="0"/>
                        <a:t>30</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288470">
                <a:tc>
                  <a:txBody>
                    <a:bodyPr/>
                    <a:lstStyle/>
                    <a:p>
                      <a:pPr algn="ctr"/>
                      <a:r>
                        <a:rPr lang="ro-RO" sz="1200" dirty="0" smtClean="0"/>
                        <a:t>VC</a:t>
                      </a:r>
                      <a:endParaRPr lang="ro-RO" sz="1200" dirty="0"/>
                    </a:p>
                  </a:txBody>
                  <a:tcPr/>
                </a:tc>
                <a:tc>
                  <a:txBody>
                    <a:bodyPr/>
                    <a:lstStyle/>
                    <a:p>
                      <a:pPr algn="ctr"/>
                      <a:r>
                        <a:rPr lang="en-US" sz="1200" dirty="0" smtClean="0"/>
                        <a:t>17</a:t>
                      </a:r>
                      <a:endParaRPr lang="ro-RO" sz="1200" dirty="0"/>
                    </a:p>
                  </a:txBody>
                  <a:tcPr/>
                </a:tc>
                <a:tc>
                  <a:txBody>
                    <a:bodyPr/>
                    <a:lstStyle/>
                    <a:p>
                      <a:pPr algn="ctr"/>
                      <a:r>
                        <a:rPr lang="en-US" sz="1200" dirty="0" smtClean="0"/>
                        <a:t>17</a:t>
                      </a:r>
                      <a:endParaRPr lang="ro-RO" sz="1200" dirty="0"/>
                    </a:p>
                  </a:txBody>
                  <a:tcPr/>
                </a:tc>
                <a:tc>
                  <a:txBody>
                    <a:bodyPr/>
                    <a:lstStyle/>
                    <a:p>
                      <a:pPr algn="ctr"/>
                      <a:r>
                        <a:rPr lang="en-US" sz="1200" dirty="0" smtClean="0"/>
                        <a:t>17</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288470">
                <a:tc>
                  <a:txBody>
                    <a:bodyPr/>
                    <a:lstStyle/>
                    <a:p>
                      <a:pPr algn="ctr"/>
                      <a:r>
                        <a:rPr lang="ro-RO" sz="1200" dirty="0" smtClean="0"/>
                        <a:t>VIA</a:t>
                      </a:r>
                      <a:endParaRPr lang="ro-RO" sz="1200" dirty="0"/>
                    </a:p>
                  </a:txBody>
                  <a:tcPr/>
                </a:tc>
                <a:tc>
                  <a:txBody>
                    <a:bodyPr/>
                    <a:lstStyle/>
                    <a:p>
                      <a:pPr algn="ctr"/>
                      <a:r>
                        <a:rPr lang="en-US" sz="1200" dirty="0" smtClean="0"/>
                        <a:t>20</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14</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1</a:t>
                      </a:r>
                      <a:endParaRPr lang="ro-RO" sz="1200" dirty="0"/>
                    </a:p>
                  </a:txBody>
                  <a:tcPr/>
                </a:tc>
                <a:tc>
                  <a:txBody>
                    <a:bodyPr/>
                    <a:lstStyle/>
                    <a:p>
                      <a:pPr algn="ctr"/>
                      <a:r>
                        <a:rPr lang="en-US" sz="1200" dirty="0" smtClean="0"/>
                        <a:t>73,68</a:t>
                      </a:r>
                      <a:r>
                        <a:rPr lang="ro-RO" sz="1200" dirty="0" smtClean="0"/>
                        <a:t>%</a:t>
                      </a:r>
                      <a:endParaRPr lang="ro-RO" sz="1200" dirty="0"/>
                    </a:p>
                  </a:txBody>
                  <a:tcPr/>
                </a:tc>
              </a:tr>
              <a:tr h="225110">
                <a:tc>
                  <a:txBody>
                    <a:bodyPr/>
                    <a:lstStyle/>
                    <a:p>
                      <a:pPr algn="ctr"/>
                      <a:r>
                        <a:rPr lang="ro-RO" sz="1200" dirty="0" smtClean="0"/>
                        <a:t>VIB</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1</a:t>
                      </a:r>
                      <a:endParaRPr lang="ro-RO" sz="1200" dirty="0"/>
                    </a:p>
                  </a:txBody>
                  <a:tcPr/>
                </a:tc>
                <a:tc>
                  <a:txBody>
                    <a:bodyPr/>
                    <a:lstStyle/>
                    <a:p>
                      <a:pPr algn="ctr"/>
                      <a:r>
                        <a:rPr lang="en-US" sz="1200" dirty="0" smtClean="0"/>
                        <a:t>87,5</a:t>
                      </a:r>
                      <a:r>
                        <a:rPr lang="ro-RO" sz="1200" dirty="0" smtClean="0"/>
                        <a:t>%</a:t>
                      </a:r>
                      <a:endParaRPr lang="ro-RO" sz="1200" dirty="0"/>
                    </a:p>
                  </a:txBody>
                  <a:tcPr/>
                </a:tc>
              </a:tr>
              <a:tr h="288470">
                <a:tc>
                  <a:txBody>
                    <a:bodyPr/>
                    <a:lstStyle/>
                    <a:p>
                      <a:pPr algn="ctr"/>
                      <a:r>
                        <a:rPr lang="ro-RO" sz="1200" dirty="0" smtClean="0"/>
                        <a:t>VIC</a:t>
                      </a:r>
                      <a:endParaRPr lang="ro-RO" sz="1200" dirty="0"/>
                    </a:p>
                  </a:txBody>
                  <a:tcPr/>
                </a:tc>
                <a:tc>
                  <a:txBody>
                    <a:bodyPr/>
                    <a:lstStyle/>
                    <a:p>
                      <a:pPr algn="ctr"/>
                      <a:r>
                        <a:rPr lang="en-US" sz="1200" dirty="0" smtClean="0"/>
                        <a:t>21</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7</a:t>
                      </a:r>
                      <a:endParaRPr lang="ro-RO" sz="1200" dirty="0"/>
                    </a:p>
                  </a:txBody>
                  <a:tcPr/>
                </a:tc>
                <a:tc>
                  <a:txBody>
                    <a:bodyPr/>
                    <a:lstStyle/>
                    <a:p>
                      <a:pPr algn="ctr"/>
                      <a:r>
                        <a:rPr lang="en-US" sz="1200" dirty="0" smtClean="0"/>
                        <a:t>1</a:t>
                      </a:r>
                      <a:endParaRPr lang="ro-RO" sz="1200" dirty="0"/>
                    </a:p>
                  </a:txBody>
                  <a:tcPr/>
                </a:tc>
                <a:tc>
                  <a:txBody>
                    <a:bodyPr/>
                    <a:lstStyle/>
                    <a:p>
                      <a:pPr algn="ctr"/>
                      <a:r>
                        <a:rPr lang="en-US" sz="1200" dirty="0" smtClean="0"/>
                        <a:t>57,89</a:t>
                      </a:r>
                      <a:r>
                        <a:rPr lang="ro-RO" sz="1200" dirty="0" smtClean="0"/>
                        <a:t>%</a:t>
                      </a:r>
                      <a:endParaRPr lang="ro-RO" sz="1200" dirty="0"/>
                    </a:p>
                  </a:txBody>
                  <a:tcPr/>
                </a:tc>
              </a:tr>
              <a:tr h="288470">
                <a:tc>
                  <a:txBody>
                    <a:bodyPr/>
                    <a:lstStyle/>
                    <a:p>
                      <a:pPr algn="ctr"/>
                      <a:r>
                        <a:rPr lang="ro-RO" sz="1200" dirty="0" smtClean="0"/>
                        <a:t>VID</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288470">
                <a:tc>
                  <a:txBody>
                    <a:bodyPr/>
                    <a:lstStyle/>
                    <a:p>
                      <a:pPr algn="ctr"/>
                      <a:r>
                        <a:rPr lang="ro-RO" sz="1200" dirty="0" smtClean="0"/>
                        <a:t>VIIA</a:t>
                      </a:r>
                      <a:endParaRPr lang="ro-RO" sz="1200" dirty="0"/>
                    </a:p>
                  </a:txBody>
                  <a:tcPr/>
                </a:tc>
                <a:tc>
                  <a:txBody>
                    <a:bodyPr/>
                    <a:lstStyle/>
                    <a:p>
                      <a:pPr algn="ctr"/>
                      <a:r>
                        <a:rPr lang="en-US" sz="1200" dirty="0" smtClean="0"/>
                        <a:t>22</a:t>
                      </a:r>
                      <a:endParaRPr lang="ro-RO" sz="1200" dirty="0"/>
                    </a:p>
                  </a:txBody>
                  <a:tcPr/>
                </a:tc>
                <a:tc>
                  <a:txBody>
                    <a:bodyPr/>
                    <a:lstStyle/>
                    <a:p>
                      <a:pPr algn="ctr"/>
                      <a:r>
                        <a:rPr lang="en-US" sz="1200" dirty="0" smtClean="0"/>
                        <a:t>22</a:t>
                      </a:r>
                      <a:endParaRPr lang="ro-RO" sz="1200" dirty="0"/>
                    </a:p>
                  </a:txBody>
                  <a:tcPr/>
                </a:tc>
                <a:tc>
                  <a:txBody>
                    <a:bodyPr/>
                    <a:lstStyle/>
                    <a:p>
                      <a:pPr algn="ctr"/>
                      <a:r>
                        <a:rPr lang="en-US" sz="1200" dirty="0" smtClean="0"/>
                        <a:t>17</a:t>
                      </a:r>
                      <a:endParaRPr lang="ro-RO" sz="1200" dirty="0"/>
                    </a:p>
                  </a:txBody>
                  <a:tcPr/>
                </a:tc>
                <a:tc>
                  <a:txBody>
                    <a:bodyPr/>
                    <a:lstStyle/>
                    <a:p>
                      <a:pPr algn="ctr"/>
                      <a:r>
                        <a:rPr lang="en-US" sz="1200" dirty="0" smtClean="0"/>
                        <a:t>4</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77,27</a:t>
                      </a:r>
                      <a:r>
                        <a:rPr lang="ro-RO" sz="1200" dirty="0" smtClean="0"/>
                        <a:t>%</a:t>
                      </a:r>
                      <a:endParaRPr lang="ro-RO" sz="1200" dirty="0"/>
                    </a:p>
                  </a:txBody>
                  <a:tcPr/>
                </a:tc>
              </a:tr>
              <a:tr h="288470">
                <a:tc>
                  <a:txBody>
                    <a:bodyPr/>
                    <a:lstStyle/>
                    <a:p>
                      <a:pPr algn="ctr"/>
                      <a:r>
                        <a:rPr lang="ro-RO" sz="1200" dirty="0" smtClean="0"/>
                        <a:t>VIIB</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19</a:t>
                      </a:r>
                      <a:endParaRPr lang="ro-RO" sz="1200" dirty="0"/>
                    </a:p>
                  </a:txBody>
                  <a:tcPr/>
                </a:tc>
                <a:tc>
                  <a:txBody>
                    <a:bodyPr/>
                    <a:lstStyle/>
                    <a:p>
                      <a:pPr algn="ctr"/>
                      <a:r>
                        <a:rPr lang="en-US" sz="1200" dirty="0" smtClean="0"/>
                        <a:t>16</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1</a:t>
                      </a:r>
                      <a:endParaRPr lang="ro-RO" sz="1200" dirty="0"/>
                    </a:p>
                  </a:txBody>
                  <a:tcPr/>
                </a:tc>
                <a:tc>
                  <a:txBody>
                    <a:bodyPr/>
                    <a:lstStyle/>
                    <a:p>
                      <a:pPr algn="ctr"/>
                      <a:r>
                        <a:rPr lang="en-US" sz="1200" dirty="0" smtClean="0"/>
                        <a:t>84,21</a:t>
                      </a:r>
                      <a:r>
                        <a:rPr lang="ro-RO" sz="1200" dirty="0" smtClean="0"/>
                        <a:t>%</a:t>
                      </a:r>
                      <a:endParaRPr lang="ro-RO" sz="1200" dirty="0"/>
                    </a:p>
                  </a:txBody>
                  <a:tcPr/>
                </a:tc>
              </a:tr>
              <a:tr h="288470">
                <a:tc>
                  <a:txBody>
                    <a:bodyPr/>
                    <a:lstStyle/>
                    <a:p>
                      <a:pPr algn="ctr"/>
                      <a:r>
                        <a:rPr lang="ro-RO" sz="1200" dirty="0" smtClean="0"/>
                        <a:t>VIIC</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288470">
                <a:tc>
                  <a:txBody>
                    <a:bodyPr/>
                    <a:lstStyle/>
                    <a:p>
                      <a:pPr algn="ctr"/>
                      <a:r>
                        <a:rPr lang="ro-RO" sz="1200" dirty="0" smtClean="0"/>
                        <a:t>VIIIA</a:t>
                      </a:r>
                      <a:endParaRPr lang="ro-RO" sz="1200" dirty="0"/>
                    </a:p>
                  </a:txBody>
                  <a:tcPr/>
                </a:tc>
                <a:tc>
                  <a:txBody>
                    <a:bodyPr/>
                    <a:lstStyle/>
                    <a:p>
                      <a:pPr algn="ctr"/>
                      <a:r>
                        <a:rPr lang="en-US" sz="1200" dirty="0" smtClean="0"/>
                        <a:t>27</a:t>
                      </a:r>
                      <a:endParaRPr lang="ro-RO" sz="1200" dirty="0"/>
                    </a:p>
                  </a:txBody>
                  <a:tcPr/>
                </a:tc>
                <a:tc>
                  <a:txBody>
                    <a:bodyPr/>
                    <a:lstStyle/>
                    <a:p>
                      <a:pPr algn="ctr"/>
                      <a:r>
                        <a:rPr lang="en-US" sz="1200" dirty="0" smtClean="0"/>
                        <a:t>27</a:t>
                      </a:r>
                      <a:endParaRPr lang="ro-RO" sz="1200" dirty="0"/>
                    </a:p>
                  </a:txBody>
                  <a:tcPr/>
                </a:tc>
                <a:tc>
                  <a:txBody>
                    <a:bodyPr/>
                    <a:lstStyle/>
                    <a:p>
                      <a:pPr algn="ctr"/>
                      <a:r>
                        <a:rPr lang="en-US" sz="1200" dirty="0" smtClean="0"/>
                        <a:t>20</a:t>
                      </a:r>
                      <a:endParaRPr lang="ro-RO" sz="1200" dirty="0"/>
                    </a:p>
                  </a:txBody>
                  <a:tcPr/>
                </a:tc>
                <a:tc>
                  <a:txBody>
                    <a:bodyPr/>
                    <a:lstStyle/>
                    <a:p>
                      <a:pPr algn="ctr"/>
                      <a:r>
                        <a:rPr lang="en-US" sz="1200" dirty="0" smtClean="0"/>
                        <a:t>5</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74,07</a:t>
                      </a:r>
                      <a:r>
                        <a:rPr lang="ro-RO" sz="1200" dirty="0" smtClean="0"/>
                        <a:t>%</a:t>
                      </a:r>
                      <a:endParaRPr lang="ro-RO" sz="1200" dirty="0"/>
                    </a:p>
                  </a:txBody>
                  <a:tcPr/>
                </a:tc>
              </a:tr>
              <a:tr h="288470">
                <a:tc>
                  <a:txBody>
                    <a:bodyPr/>
                    <a:lstStyle/>
                    <a:p>
                      <a:pPr algn="ctr"/>
                      <a:r>
                        <a:rPr lang="ro-RO" sz="1200" dirty="0" smtClean="0"/>
                        <a:t>VIIIB</a:t>
                      </a:r>
                      <a:endParaRPr lang="ro-RO" sz="1200" dirty="0"/>
                    </a:p>
                  </a:txBody>
                  <a:tcPr/>
                </a:tc>
                <a:tc>
                  <a:txBody>
                    <a:bodyPr/>
                    <a:lstStyle/>
                    <a:p>
                      <a:pPr algn="ctr"/>
                      <a:r>
                        <a:rPr lang="en-US" sz="1200" dirty="0" smtClean="0"/>
                        <a:t>11</a:t>
                      </a:r>
                      <a:endParaRPr lang="ro-RO" sz="1200" dirty="0"/>
                    </a:p>
                  </a:txBody>
                  <a:tcPr/>
                </a:tc>
                <a:tc>
                  <a:txBody>
                    <a:bodyPr/>
                    <a:lstStyle/>
                    <a:p>
                      <a:pPr algn="ctr"/>
                      <a:r>
                        <a:rPr lang="en-US" sz="1200" dirty="0" smtClean="0"/>
                        <a:t>12</a:t>
                      </a:r>
                      <a:endParaRPr lang="ro-RO" sz="1200" dirty="0"/>
                    </a:p>
                  </a:txBody>
                  <a:tcPr/>
                </a:tc>
                <a:tc>
                  <a:txBody>
                    <a:bodyPr/>
                    <a:lstStyle/>
                    <a:p>
                      <a:pPr algn="ctr"/>
                      <a:r>
                        <a:rPr lang="en-US" sz="1200" dirty="0" smtClean="0"/>
                        <a:t>5</a:t>
                      </a:r>
                      <a:endParaRPr lang="ro-RO" sz="1200" dirty="0"/>
                    </a:p>
                  </a:txBody>
                  <a:tcPr/>
                </a:tc>
                <a:tc>
                  <a:txBody>
                    <a:bodyPr/>
                    <a:lstStyle/>
                    <a:p>
                      <a:pPr algn="ctr"/>
                      <a:r>
                        <a:rPr lang="en-US" sz="1200" dirty="0" smtClean="0"/>
                        <a:t>3</a:t>
                      </a:r>
                      <a:endParaRPr lang="ro-RO" sz="1200" dirty="0"/>
                    </a:p>
                  </a:txBody>
                  <a:tcPr/>
                </a:tc>
                <a:tc>
                  <a:txBody>
                    <a:bodyPr/>
                    <a:lstStyle/>
                    <a:p>
                      <a:pPr algn="ctr"/>
                      <a:r>
                        <a:rPr lang="en-US" sz="1200" dirty="0" smtClean="0"/>
                        <a:t>4</a:t>
                      </a:r>
                      <a:endParaRPr lang="ro-RO" sz="1200" dirty="0"/>
                    </a:p>
                  </a:txBody>
                  <a:tcPr/>
                </a:tc>
                <a:tc>
                  <a:txBody>
                    <a:bodyPr/>
                    <a:lstStyle/>
                    <a:p>
                      <a:pPr algn="ctr"/>
                      <a:r>
                        <a:rPr lang="en-US" sz="1200" dirty="0" smtClean="0"/>
                        <a:t>41,6</a:t>
                      </a:r>
                      <a:r>
                        <a:rPr lang="ro-RO" sz="1200" dirty="0" smtClean="0"/>
                        <a:t>%</a:t>
                      </a:r>
                      <a:endParaRPr lang="ro-RO" sz="1200" dirty="0"/>
                    </a:p>
                  </a:txBody>
                  <a:tcPr/>
                </a:tc>
              </a:tr>
              <a:tr h="288470">
                <a:tc>
                  <a:txBody>
                    <a:bodyPr/>
                    <a:lstStyle/>
                    <a:p>
                      <a:pPr algn="ctr"/>
                      <a:r>
                        <a:rPr lang="ro-RO" sz="1200" dirty="0" smtClean="0"/>
                        <a:t>VIIIC</a:t>
                      </a:r>
                      <a:endParaRPr lang="ro-RO" sz="1200" dirty="0"/>
                    </a:p>
                  </a:txBody>
                  <a:tcPr/>
                </a:tc>
                <a:tc>
                  <a:txBody>
                    <a:bodyPr/>
                    <a:lstStyle/>
                    <a:p>
                      <a:pPr algn="ctr"/>
                      <a:r>
                        <a:rPr lang="en-US" sz="1200" dirty="0" smtClean="0"/>
                        <a:t>26</a:t>
                      </a:r>
                      <a:endParaRPr lang="ro-RO" sz="1200" dirty="0"/>
                    </a:p>
                  </a:txBody>
                  <a:tcPr/>
                </a:tc>
                <a:tc>
                  <a:txBody>
                    <a:bodyPr/>
                    <a:lstStyle/>
                    <a:p>
                      <a:pPr algn="ctr"/>
                      <a:r>
                        <a:rPr lang="en-US" sz="1200" dirty="0" smtClean="0"/>
                        <a:t>26</a:t>
                      </a:r>
                      <a:endParaRPr lang="ro-RO" sz="1200" dirty="0"/>
                    </a:p>
                  </a:txBody>
                  <a:tcPr/>
                </a:tc>
                <a:tc>
                  <a:txBody>
                    <a:bodyPr/>
                    <a:lstStyle/>
                    <a:p>
                      <a:pPr algn="ctr"/>
                      <a:r>
                        <a:rPr lang="en-US" sz="1200" dirty="0" smtClean="0"/>
                        <a:t>24</a:t>
                      </a:r>
                      <a:endParaRPr lang="ro-RO" sz="1200" dirty="0"/>
                    </a:p>
                  </a:txBody>
                  <a:tcPr/>
                </a:tc>
                <a:tc>
                  <a:txBody>
                    <a:bodyPr/>
                    <a:lstStyle/>
                    <a:p>
                      <a:pPr algn="ctr"/>
                      <a:r>
                        <a:rPr lang="en-US" sz="1200" dirty="0" smtClean="0"/>
                        <a:t>2</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92,3</a:t>
                      </a:r>
                      <a:r>
                        <a:rPr lang="ro-RO" sz="1200" dirty="0" smtClean="0"/>
                        <a:t>%</a:t>
                      </a:r>
                      <a:endParaRPr lang="ro-RO" sz="1200" dirty="0"/>
                    </a:p>
                  </a:txBody>
                  <a:tcPr/>
                </a:tc>
              </a:tr>
              <a:tr h="288470">
                <a:tc>
                  <a:txBody>
                    <a:bodyPr/>
                    <a:lstStyle/>
                    <a:p>
                      <a:pPr algn="ctr"/>
                      <a:r>
                        <a:rPr lang="ro-RO" sz="1200" dirty="0" smtClean="0"/>
                        <a:t>VIIID</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25</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a:t>
                      </a:r>
                      <a:endParaRPr lang="ro-RO" sz="1200" dirty="0"/>
                    </a:p>
                  </a:txBody>
                  <a:tcPr/>
                </a:tc>
                <a:tc>
                  <a:txBody>
                    <a:bodyPr/>
                    <a:lstStyle/>
                    <a:p>
                      <a:pPr algn="ctr"/>
                      <a:r>
                        <a:rPr lang="en-US" sz="1200" dirty="0" smtClean="0"/>
                        <a:t>100</a:t>
                      </a:r>
                      <a:r>
                        <a:rPr lang="ro-RO" sz="1200" dirty="0" smtClean="0"/>
                        <a:t>%</a:t>
                      </a:r>
                      <a:endParaRPr lang="ro-RO" sz="1200" dirty="0"/>
                    </a:p>
                  </a:txBody>
                  <a:tcPr/>
                </a:tc>
              </a:tr>
              <a:tr h="288470">
                <a:tc>
                  <a:txBody>
                    <a:bodyPr/>
                    <a:lstStyle/>
                    <a:p>
                      <a:pPr algn="ctr"/>
                      <a:endParaRPr lang="ro-RO" sz="1200" dirty="0"/>
                    </a:p>
                  </a:txBody>
                  <a:tcPr/>
                </a:tc>
                <a:tc>
                  <a:txBody>
                    <a:bodyPr/>
                    <a:lstStyle/>
                    <a:p>
                      <a:pPr algn="ctr"/>
                      <a:endParaRPr lang="ro-RO" sz="1200" dirty="0"/>
                    </a:p>
                  </a:txBody>
                  <a:tcPr/>
                </a:tc>
                <a:tc>
                  <a:txBody>
                    <a:bodyPr/>
                    <a:lstStyle/>
                    <a:p>
                      <a:pPr algn="ctr"/>
                      <a:endParaRPr lang="ro-RO" sz="1200" dirty="0"/>
                    </a:p>
                  </a:txBody>
                  <a:tcPr/>
                </a:tc>
                <a:tc>
                  <a:txBody>
                    <a:bodyPr/>
                    <a:lstStyle/>
                    <a:p>
                      <a:pPr algn="ctr"/>
                      <a:endParaRPr lang="ro-RO" sz="1200" dirty="0"/>
                    </a:p>
                  </a:txBody>
                  <a:tcPr/>
                </a:tc>
                <a:tc>
                  <a:txBody>
                    <a:bodyPr/>
                    <a:lstStyle/>
                    <a:p>
                      <a:pPr algn="ctr"/>
                      <a:r>
                        <a:rPr lang="ro-RO" sz="1200" dirty="0" smtClean="0"/>
                        <a:t>27</a:t>
                      </a:r>
                      <a:endParaRPr lang="ro-RO" sz="1200" dirty="0"/>
                    </a:p>
                  </a:txBody>
                  <a:tcPr/>
                </a:tc>
                <a:tc>
                  <a:txBody>
                    <a:bodyPr/>
                    <a:lstStyle/>
                    <a:p>
                      <a:pPr algn="ctr"/>
                      <a:r>
                        <a:rPr lang="ro-RO" sz="1200" dirty="0" smtClean="0"/>
                        <a:t>14</a:t>
                      </a:r>
                      <a:endParaRPr lang="ro-RO" sz="1200" dirty="0"/>
                    </a:p>
                  </a:txBody>
                  <a:tcPr/>
                </a:tc>
                <a:tc>
                  <a:txBody>
                    <a:bodyPr/>
                    <a:lstStyle/>
                    <a:p>
                      <a:pPr algn="ctr"/>
                      <a:endParaRPr lang="ro-RO" sz="12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439718"/>
          </a:xfrm>
        </p:spPr>
        <p:txBody>
          <a:bodyPr>
            <a:normAutofit/>
          </a:bodyPr>
          <a:lstStyle/>
          <a:p>
            <a:r>
              <a:rPr lang="ro-RO" sz="2000" dirty="0" smtClean="0"/>
              <a:t>Repartiția elevilor promovați V-VIII pe tranșe de medii</a:t>
            </a:r>
            <a:endParaRPr lang="ro-RO" sz="2000" dirty="0"/>
          </a:p>
        </p:txBody>
      </p:sp>
      <p:sp>
        <p:nvSpPr>
          <p:cNvPr id="3" name="Substituent conținut 2"/>
          <p:cNvSpPr>
            <a:spLocks noGrp="1"/>
          </p:cNvSpPr>
          <p:nvPr>
            <p:ph sz="quarter" idx="1"/>
          </p:nvPr>
        </p:nvSpPr>
        <p:spPr>
          <a:xfrm>
            <a:off x="214282" y="857232"/>
            <a:ext cx="8429684" cy="5643602"/>
          </a:xfrm>
        </p:spPr>
        <p:txBody>
          <a:bodyPr/>
          <a:lstStyle/>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r>
              <a:rPr lang="ro-RO" dirty="0" smtClean="0"/>
              <a:t>Total </a:t>
            </a:r>
            <a:r>
              <a:rPr lang="en-US" dirty="0" smtClean="0"/>
              <a:t>I-IV 257, </a:t>
            </a:r>
            <a:r>
              <a:rPr lang="en-US" dirty="0" err="1" smtClean="0"/>
              <a:t>promova</a:t>
            </a:r>
            <a:r>
              <a:rPr lang="ro-RO" dirty="0" smtClean="0"/>
              <a:t>ț</a:t>
            </a:r>
            <a:r>
              <a:rPr lang="en-US" dirty="0" err="1" smtClean="0"/>
              <a:t>i</a:t>
            </a:r>
            <a:r>
              <a:rPr lang="ro-RO" dirty="0" smtClean="0"/>
              <a:t> </a:t>
            </a:r>
            <a:r>
              <a:rPr lang="en-US" dirty="0" smtClean="0"/>
              <a:t>248 </a:t>
            </a:r>
            <a:r>
              <a:rPr lang="en-US" dirty="0" err="1" smtClean="0"/>
              <a:t>promovabilitate</a:t>
            </a:r>
            <a:r>
              <a:rPr lang="en-US" dirty="0" smtClean="0"/>
              <a:t> 96,49%</a:t>
            </a:r>
            <a:endParaRPr lang="ro-RO" dirty="0" smtClean="0"/>
          </a:p>
          <a:p>
            <a:r>
              <a:rPr lang="ro-RO" dirty="0" smtClean="0"/>
              <a:t>Total V-VIII </a:t>
            </a:r>
            <a:r>
              <a:rPr lang="en-US" dirty="0" smtClean="0"/>
              <a:t>291,promova</a:t>
            </a:r>
            <a:r>
              <a:rPr lang="ro-RO" dirty="0" smtClean="0"/>
              <a:t>ț</a:t>
            </a:r>
            <a:r>
              <a:rPr lang="en-US" dirty="0" err="1" smtClean="0"/>
              <a:t>i</a:t>
            </a:r>
            <a:r>
              <a:rPr lang="en-US" dirty="0" smtClean="0"/>
              <a:t> 248</a:t>
            </a:r>
            <a:r>
              <a:rPr lang="ro-RO" dirty="0" smtClean="0"/>
              <a:t> promovabilitate </a:t>
            </a:r>
            <a:r>
              <a:rPr lang="en-US" dirty="0" smtClean="0"/>
              <a:t>85,22</a:t>
            </a:r>
            <a:r>
              <a:rPr lang="ro-RO" dirty="0" smtClean="0"/>
              <a:t> %</a:t>
            </a:r>
          </a:p>
          <a:p>
            <a:endParaRPr lang="ro-RO" dirty="0" smtClean="0"/>
          </a:p>
          <a:p>
            <a:r>
              <a:rPr lang="ro-RO" sz="2800" dirty="0" smtClean="0"/>
              <a:t>Promovabilitate pe școală - 90,85%</a:t>
            </a:r>
          </a:p>
          <a:p>
            <a:endParaRPr lang="ro-RO" dirty="0"/>
          </a:p>
        </p:txBody>
      </p:sp>
      <p:graphicFrame>
        <p:nvGraphicFramePr>
          <p:cNvPr id="4" name="Tabel 3"/>
          <p:cNvGraphicFramePr>
            <a:graphicFrameLocks noGrp="1"/>
          </p:cNvGraphicFramePr>
          <p:nvPr/>
        </p:nvGraphicFramePr>
        <p:xfrm>
          <a:off x="285722" y="1397000"/>
          <a:ext cx="8286805" cy="2438400"/>
        </p:xfrm>
        <a:graphic>
          <a:graphicData uri="http://schemas.openxmlformats.org/drawingml/2006/table">
            <a:tbl>
              <a:tblPr firstRow="1" bandRow="1">
                <a:tableStyleId>{5C22544A-7EE6-4342-B048-85BDC9FD1C3A}</a:tableStyleId>
              </a:tblPr>
              <a:tblGrid>
                <a:gridCol w="1657361"/>
                <a:gridCol w="1657361"/>
                <a:gridCol w="1657361"/>
                <a:gridCol w="1657361"/>
                <a:gridCol w="1657361"/>
              </a:tblGrid>
              <a:tr h="406400">
                <a:tc>
                  <a:txBody>
                    <a:bodyPr/>
                    <a:lstStyle/>
                    <a:p>
                      <a:pPr algn="ctr"/>
                      <a:r>
                        <a:rPr lang="ro-RO" dirty="0" smtClean="0"/>
                        <a:t>Clasa</a:t>
                      </a:r>
                      <a:endParaRPr lang="ro-RO" dirty="0"/>
                    </a:p>
                  </a:txBody>
                  <a:tcPr/>
                </a:tc>
                <a:tc>
                  <a:txBody>
                    <a:bodyPr/>
                    <a:lstStyle/>
                    <a:p>
                      <a:pPr algn="ctr"/>
                      <a:r>
                        <a:rPr lang="ro-RO" dirty="0" smtClean="0"/>
                        <a:t>5-6,99</a:t>
                      </a:r>
                      <a:endParaRPr lang="ro-RO" dirty="0"/>
                    </a:p>
                  </a:txBody>
                  <a:tcPr/>
                </a:tc>
                <a:tc>
                  <a:txBody>
                    <a:bodyPr/>
                    <a:lstStyle/>
                    <a:p>
                      <a:pPr algn="ctr"/>
                      <a:r>
                        <a:rPr lang="ro-RO" dirty="0" smtClean="0"/>
                        <a:t>7-8,99</a:t>
                      </a:r>
                      <a:endParaRPr lang="ro-RO" dirty="0"/>
                    </a:p>
                  </a:txBody>
                  <a:tcPr/>
                </a:tc>
                <a:tc>
                  <a:txBody>
                    <a:bodyPr/>
                    <a:lstStyle/>
                    <a:p>
                      <a:pPr algn="ctr"/>
                      <a:r>
                        <a:rPr lang="ro-RO" dirty="0" smtClean="0"/>
                        <a:t>9-9,99</a:t>
                      </a:r>
                      <a:endParaRPr lang="ro-RO" dirty="0"/>
                    </a:p>
                  </a:txBody>
                  <a:tcPr/>
                </a:tc>
                <a:tc>
                  <a:txBody>
                    <a:bodyPr/>
                    <a:lstStyle/>
                    <a:p>
                      <a:pPr algn="ctr"/>
                      <a:r>
                        <a:rPr lang="ro-RO" dirty="0" smtClean="0"/>
                        <a:t>10</a:t>
                      </a:r>
                      <a:endParaRPr lang="ro-RO" dirty="0"/>
                    </a:p>
                  </a:txBody>
                  <a:tcPr/>
                </a:tc>
              </a:tr>
              <a:tr h="406400">
                <a:tc>
                  <a:txBody>
                    <a:bodyPr/>
                    <a:lstStyle/>
                    <a:p>
                      <a:pPr algn="ctr"/>
                      <a:r>
                        <a:rPr lang="ro-RO" dirty="0" smtClean="0"/>
                        <a:t>V</a:t>
                      </a:r>
                      <a:endParaRPr lang="ro-RO" dirty="0"/>
                    </a:p>
                  </a:txBody>
                  <a:tcPr/>
                </a:tc>
                <a:tc>
                  <a:txBody>
                    <a:bodyPr/>
                    <a:lstStyle/>
                    <a:p>
                      <a:pPr algn="ctr"/>
                      <a:r>
                        <a:rPr lang="en-US" dirty="0" smtClean="0"/>
                        <a:t>2</a:t>
                      </a:r>
                      <a:endParaRPr lang="ro-RO" dirty="0"/>
                    </a:p>
                  </a:txBody>
                  <a:tcPr/>
                </a:tc>
                <a:tc>
                  <a:txBody>
                    <a:bodyPr/>
                    <a:lstStyle/>
                    <a:p>
                      <a:pPr algn="ctr"/>
                      <a:r>
                        <a:rPr lang="en-US" dirty="0" smtClean="0"/>
                        <a:t>36</a:t>
                      </a:r>
                      <a:endParaRPr lang="ro-RO" dirty="0"/>
                    </a:p>
                  </a:txBody>
                  <a:tcPr/>
                </a:tc>
                <a:tc>
                  <a:txBody>
                    <a:bodyPr/>
                    <a:lstStyle/>
                    <a:p>
                      <a:pPr algn="ctr"/>
                      <a:r>
                        <a:rPr lang="en-US" dirty="0" smtClean="0"/>
                        <a:t>2</a:t>
                      </a:r>
                      <a:r>
                        <a:rPr lang="ro-RO" dirty="0" smtClean="0"/>
                        <a:t>4</a:t>
                      </a:r>
                      <a:endParaRPr lang="ro-RO" dirty="0"/>
                    </a:p>
                  </a:txBody>
                  <a:tcPr/>
                </a:tc>
                <a:tc>
                  <a:txBody>
                    <a:bodyPr/>
                    <a:lstStyle/>
                    <a:p>
                      <a:pPr algn="ctr"/>
                      <a:r>
                        <a:rPr lang="ro-RO" dirty="0" smtClean="0"/>
                        <a:t>4</a:t>
                      </a:r>
                      <a:endParaRPr lang="ro-RO" dirty="0"/>
                    </a:p>
                  </a:txBody>
                  <a:tcPr/>
                </a:tc>
              </a:tr>
              <a:tr h="406400">
                <a:tc>
                  <a:txBody>
                    <a:bodyPr/>
                    <a:lstStyle/>
                    <a:p>
                      <a:pPr algn="ctr"/>
                      <a:r>
                        <a:rPr lang="ro-RO" dirty="0" smtClean="0"/>
                        <a:t>VI</a:t>
                      </a:r>
                      <a:endParaRPr lang="ro-RO" dirty="0"/>
                    </a:p>
                  </a:txBody>
                  <a:tcPr/>
                </a:tc>
                <a:tc>
                  <a:txBody>
                    <a:bodyPr/>
                    <a:lstStyle/>
                    <a:p>
                      <a:pPr algn="ctr"/>
                      <a:r>
                        <a:rPr lang="en-US" dirty="0" smtClean="0"/>
                        <a:t>7</a:t>
                      </a:r>
                      <a:endParaRPr lang="ro-RO" dirty="0"/>
                    </a:p>
                  </a:txBody>
                  <a:tcPr/>
                </a:tc>
                <a:tc>
                  <a:txBody>
                    <a:bodyPr/>
                    <a:lstStyle/>
                    <a:p>
                      <a:pPr algn="ctr"/>
                      <a:r>
                        <a:rPr lang="en-US" dirty="0" smtClean="0"/>
                        <a:t>31</a:t>
                      </a:r>
                      <a:endParaRPr lang="ro-RO" dirty="0"/>
                    </a:p>
                  </a:txBody>
                  <a:tcPr/>
                </a:tc>
                <a:tc>
                  <a:txBody>
                    <a:bodyPr/>
                    <a:lstStyle/>
                    <a:p>
                      <a:pPr algn="ctr"/>
                      <a:r>
                        <a:rPr lang="en-US" dirty="0" smtClean="0"/>
                        <a:t>2</a:t>
                      </a:r>
                      <a:r>
                        <a:rPr lang="ro-RO" dirty="0" smtClean="0"/>
                        <a:t>7</a:t>
                      </a:r>
                      <a:endParaRPr lang="ro-RO" dirty="0"/>
                    </a:p>
                  </a:txBody>
                  <a:tcPr/>
                </a:tc>
                <a:tc>
                  <a:txBody>
                    <a:bodyPr/>
                    <a:lstStyle/>
                    <a:p>
                      <a:pPr algn="ctr"/>
                      <a:r>
                        <a:rPr lang="ro-RO" dirty="0" smtClean="0"/>
                        <a:t>-</a:t>
                      </a:r>
                      <a:endParaRPr lang="ro-RO" dirty="0"/>
                    </a:p>
                  </a:txBody>
                  <a:tcPr/>
                </a:tc>
              </a:tr>
              <a:tr h="406400">
                <a:tc>
                  <a:txBody>
                    <a:bodyPr/>
                    <a:lstStyle/>
                    <a:p>
                      <a:pPr algn="ctr"/>
                      <a:r>
                        <a:rPr lang="ro-RO" dirty="0" smtClean="0"/>
                        <a:t>VII</a:t>
                      </a:r>
                      <a:endParaRPr lang="ro-RO" dirty="0"/>
                    </a:p>
                  </a:txBody>
                  <a:tcPr/>
                </a:tc>
                <a:tc>
                  <a:txBody>
                    <a:bodyPr/>
                    <a:lstStyle/>
                    <a:p>
                      <a:pPr algn="ctr"/>
                      <a:r>
                        <a:rPr lang="en-US" dirty="0" smtClean="0"/>
                        <a:t>1</a:t>
                      </a:r>
                      <a:endParaRPr lang="ro-RO" dirty="0"/>
                    </a:p>
                  </a:txBody>
                  <a:tcPr/>
                </a:tc>
                <a:tc>
                  <a:txBody>
                    <a:bodyPr/>
                    <a:lstStyle/>
                    <a:p>
                      <a:pPr algn="ctr"/>
                      <a:r>
                        <a:rPr lang="en-US" dirty="0" smtClean="0"/>
                        <a:t>27</a:t>
                      </a:r>
                      <a:endParaRPr lang="ro-RO" dirty="0"/>
                    </a:p>
                  </a:txBody>
                  <a:tcPr/>
                </a:tc>
                <a:tc>
                  <a:txBody>
                    <a:bodyPr/>
                    <a:lstStyle/>
                    <a:p>
                      <a:pPr algn="ctr"/>
                      <a:r>
                        <a:rPr lang="en-US" dirty="0" smtClean="0"/>
                        <a:t>15</a:t>
                      </a:r>
                      <a:endParaRPr lang="ro-RO" dirty="0"/>
                    </a:p>
                  </a:txBody>
                  <a:tcPr/>
                </a:tc>
                <a:tc>
                  <a:txBody>
                    <a:bodyPr/>
                    <a:lstStyle/>
                    <a:p>
                      <a:pPr algn="ctr"/>
                      <a:r>
                        <a:rPr lang="ro-RO" dirty="0" smtClean="0"/>
                        <a:t>-</a:t>
                      </a:r>
                      <a:endParaRPr lang="ro-RO" dirty="0"/>
                    </a:p>
                  </a:txBody>
                  <a:tcPr/>
                </a:tc>
              </a:tr>
              <a:tr h="406400">
                <a:tc>
                  <a:txBody>
                    <a:bodyPr/>
                    <a:lstStyle/>
                    <a:p>
                      <a:pPr algn="ctr"/>
                      <a:r>
                        <a:rPr lang="ro-RO" dirty="0" smtClean="0"/>
                        <a:t>VIII</a:t>
                      </a:r>
                      <a:endParaRPr lang="ro-RO" dirty="0"/>
                    </a:p>
                  </a:txBody>
                  <a:tcPr/>
                </a:tc>
                <a:tc>
                  <a:txBody>
                    <a:bodyPr/>
                    <a:lstStyle/>
                    <a:p>
                      <a:pPr algn="ctr"/>
                      <a:r>
                        <a:rPr lang="en-US" dirty="0" smtClean="0"/>
                        <a:t>3</a:t>
                      </a:r>
                      <a:endParaRPr lang="ro-RO" dirty="0"/>
                    </a:p>
                  </a:txBody>
                  <a:tcPr/>
                </a:tc>
                <a:tc>
                  <a:txBody>
                    <a:bodyPr/>
                    <a:lstStyle/>
                    <a:p>
                      <a:pPr algn="ctr"/>
                      <a:r>
                        <a:rPr lang="en-US" dirty="0" smtClean="0"/>
                        <a:t>45</a:t>
                      </a:r>
                      <a:endParaRPr lang="ro-RO" dirty="0"/>
                    </a:p>
                  </a:txBody>
                  <a:tcPr/>
                </a:tc>
                <a:tc>
                  <a:txBody>
                    <a:bodyPr/>
                    <a:lstStyle/>
                    <a:p>
                      <a:pPr algn="ctr"/>
                      <a:r>
                        <a:rPr lang="en-US" dirty="0" smtClean="0"/>
                        <a:t>2</a:t>
                      </a:r>
                      <a:r>
                        <a:rPr lang="ro-RO" dirty="0" smtClean="0"/>
                        <a:t>5</a:t>
                      </a:r>
                      <a:endParaRPr lang="ro-RO" dirty="0"/>
                    </a:p>
                  </a:txBody>
                  <a:tcPr/>
                </a:tc>
                <a:tc>
                  <a:txBody>
                    <a:bodyPr/>
                    <a:lstStyle/>
                    <a:p>
                      <a:pPr algn="ctr"/>
                      <a:r>
                        <a:rPr lang="ro-RO" dirty="0" smtClean="0"/>
                        <a:t>1</a:t>
                      </a:r>
                      <a:endParaRPr lang="ro-RO" dirty="0"/>
                    </a:p>
                  </a:txBody>
                  <a:tcPr/>
                </a:tc>
              </a:tr>
              <a:tr h="406400">
                <a:tc>
                  <a:txBody>
                    <a:bodyPr/>
                    <a:lstStyle/>
                    <a:p>
                      <a:pPr algn="ctr"/>
                      <a:r>
                        <a:rPr lang="ro-RO" b="1" dirty="0" smtClean="0"/>
                        <a:t>TOTAL</a:t>
                      </a:r>
                      <a:endParaRPr lang="ro-RO" b="1" dirty="0"/>
                    </a:p>
                  </a:txBody>
                  <a:tcPr/>
                </a:tc>
                <a:tc>
                  <a:txBody>
                    <a:bodyPr/>
                    <a:lstStyle/>
                    <a:p>
                      <a:pPr algn="ctr"/>
                      <a:r>
                        <a:rPr lang="en-US" b="1" dirty="0" smtClean="0"/>
                        <a:t>13</a:t>
                      </a:r>
                      <a:endParaRPr lang="ro-RO" b="1" dirty="0"/>
                    </a:p>
                  </a:txBody>
                  <a:tcPr/>
                </a:tc>
                <a:tc>
                  <a:txBody>
                    <a:bodyPr/>
                    <a:lstStyle/>
                    <a:p>
                      <a:pPr algn="ctr"/>
                      <a:r>
                        <a:rPr lang="en-US" b="1" dirty="0" smtClean="0"/>
                        <a:t>139</a:t>
                      </a:r>
                      <a:endParaRPr lang="ro-RO" b="1" dirty="0"/>
                    </a:p>
                  </a:txBody>
                  <a:tcPr/>
                </a:tc>
                <a:tc>
                  <a:txBody>
                    <a:bodyPr/>
                    <a:lstStyle/>
                    <a:p>
                      <a:pPr algn="ctr"/>
                      <a:r>
                        <a:rPr lang="en-US" b="1" dirty="0" smtClean="0"/>
                        <a:t>9</a:t>
                      </a:r>
                      <a:r>
                        <a:rPr lang="ro-RO" b="1" dirty="0" smtClean="0"/>
                        <a:t>1</a:t>
                      </a:r>
                      <a:endParaRPr lang="ro-RO" b="1" dirty="0"/>
                    </a:p>
                  </a:txBody>
                  <a:tcPr/>
                </a:tc>
                <a:tc>
                  <a:txBody>
                    <a:bodyPr/>
                    <a:lstStyle/>
                    <a:p>
                      <a:pPr algn="ctr"/>
                      <a:r>
                        <a:rPr lang="ro-RO" b="1" dirty="0" smtClean="0"/>
                        <a:t>5</a:t>
                      </a:r>
                      <a:endParaRPr lang="ro-RO" b="1"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186766" cy="511156"/>
          </a:xfrm>
        </p:spPr>
        <p:txBody>
          <a:bodyPr>
            <a:normAutofit fontScale="90000"/>
          </a:bodyPr>
          <a:lstStyle/>
          <a:p>
            <a:r>
              <a:rPr lang="ro-RO" dirty="0" smtClean="0"/>
              <a:t>Numărul de absențe</a:t>
            </a:r>
            <a:endParaRPr lang="ro-RO" dirty="0"/>
          </a:p>
        </p:txBody>
      </p:sp>
      <p:sp>
        <p:nvSpPr>
          <p:cNvPr id="3" name="Substituent conținut 2"/>
          <p:cNvSpPr>
            <a:spLocks noGrp="1"/>
          </p:cNvSpPr>
          <p:nvPr>
            <p:ph sz="quarter" idx="1"/>
          </p:nvPr>
        </p:nvSpPr>
        <p:spPr>
          <a:xfrm>
            <a:off x="457200" y="928670"/>
            <a:ext cx="8186766" cy="5545282"/>
          </a:xfrm>
        </p:spPr>
        <p:txBody>
          <a:bodyPr/>
          <a:lstStyle/>
          <a:p>
            <a:r>
              <a:rPr lang="ro-RO" dirty="0" smtClean="0"/>
              <a:t>În comparație cu anul școlar 2009-2010 SEM I</a:t>
            </a:r>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r>
              <a:rPr lang="ro-RO" dirty="0" smtClean="0"/>
              <a:t>Diferența – 2259 – 1305 – 954 </a:t>
            </a:r>
          </a:p>
          <a:p>
            <a:endParaRPr lang="ro-RO" dirty="0" smtClean="0"/>
          </a:p>
          <a:p>
            <a:endParaRPr lang="ro-RO" dirty="0"/>
          </a:p>
        </p:txBody>
      </p:sp>
      <p:graphicFrame>
        <p:nvGraphicFramePr>
          <p:cNvPr id="4" name="Diagramă 3"/>
          <p:cNvGraphicFramePr/>
          <p:nvPr/>
        </p:nvGraphicFramePr>
        <p:xfrm>
          <a:off x="857224" y="1785926"/>
          <a:ext cx="7500990" cy="4000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582594"/>
          </a:xfrm>
        </p:spPr>
        <p:txBody>
          <a:bodyPr>
            <a:noAutofit/>
          </a:bodyPr>
          <a:lstStyle/>
          <a:p>
            <a:r>
              <a:rPr lang="ro-RO" sz="2000" dirty="0" smtClean="0"/>
              <a:t>Elevi care s-au remarcat în concursuri școlare I-IV</a:t>
            </a:r>
            <a:endParaRPr lang="ro-RO" sz="2000" dirty="0"/>
          </a:p>
        </p:txBody>
      </p:sp>
      <p:graphicFrame>
        <p:nvGraphicFramePr>
          <p:cNvPr id="4" name="Content Placeholder 3"/>
          <p:cNvGraphicFramePr>
            <a:graphicFrameLocks noGrp="1"/>
          </p:cNvGraphicFramePr>
          <p:nvPr>
            <p:ph sz="quarter" idx="1"/>
          </p:nvPr>
        </p:nvGraphicFramePr>
        <p:xfrm>
          <a:off x="214282" y="1214422"/>
          <a:ext cx="8429625" cy="5083488"/>
        </p:xfrm>
        <a:graphic>
          <a:graphicData uri="http://schemas.openxmlformats.org/drawingml/2006/table">
            <a:tbl>
              <a:tblPr firstRow="1" bandRow="1">
                <a:tableStyleId>{5C22544A-7EE6-4342-B048-85BDC9FD1C3A}</a:tableStyleId>
              </a:tblPr>
              <a:tblGrid>
                <a:gridCol w="571473"/>
                <a:gridCol w="5286443"/>
                <a:gridCol w="1214446"/>
                <a:gridCol w="500066"/>
                <a:gridCol w="857197"/>
              </a:tblGrid>
              <a:tr h="214296">
                <a:tc>
                  <a:txBody>
                    <a:bodyPr/>
                    <a:lstStyle/>
                    <a:p>
                      <a:pPr algn="ctr">
                        <a:lnSpc>
                          <a:spcPct val="115000"/>
                        </a:lnSpc>
                        <a:spcAft>
                          <a:spcPts val="0"/>
                        </a:spcAft>
                      </a:pPr>
                      <a:r>
                        <a:rPr lang="ro-RO" sz="1100" kern="1200" dirty="0" smtClean="0">
                          <a:solidFill>
                            <a:schemeClr val="tx1"/>
                          </a:solidFill>
                          <a:latin typeface="Times New Roman"/>
                          <a:ea typeface="Calibri"/>
                          <a:cs typeface="Times New Roman"/>
                        </a:rPr>
                        <a:t>Clasa</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Times New Roman"/>
                          <a:ea typeface="Times New Roman"/>
                          <a:cs typeface="Times New Roman"/>
                        </a:rPr>
                        <a:t>Numele și prenumele elevului</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Inv./Prof.</a:t>
                      </a:r>
                      <a:r>
                        <a:rPr lang="ro-RO" sz="1100" baseline="0" dirty="0" smtClean="0">
                          <a:solidFill>
                            <a:schemeClr val="tx1"/>
                          </a:solidFill>
                          <a:latin typeface="Calibri"/>
                          <a:ea typeface="Calibri"/>
                          <a:cs typeface="Times New Roman"/>
                        </a:rPr>
                        <a:t> /Dirig.</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Nr.</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Procent</a:t>
                      </a:r>
                      <a:endParaRPr lang="ro-RO" sz="1100" dirty="0">
                        <a:solidFill>
                          <a:schemeClr val="tx1"/>
                        </a:solidFill>
                        <a:latin typeface="Calibri"/>
                        <a:ea typeface="Calibri"/>
                        <a:cs typeface="Times New Roman"/>
                      </a:endParaRPr>
                    </a:p>
                  </a:txBody>
                  <a:tcPr marL="68580" marR="68580" marT="0" marB="0"/>
                </a:tc>
              </a:tr>
              <a:tr h="214314">
                <a:tc>
                  <a:txBody>
                    <a:bodyPr/>
                    <a:lstStyle/>
                    <a:p>
                      <a:pPr algn="ctr">
                        <a:lnSpc>
                          <a:spcPct val="115000"/>
                        </a:lnSpc>
                        <a:spcAft>
                          <a:spcPts val="0"/>
                        </a:spcAft>
                      </a:pPr>
                      <a:r>
                        <a:rPr lang="ro-RO" sz="1200" kern="1200" dirty="0" smtClean="0">
                          <a:solidFill>
                            <a:srgbClr val="000000"/>
                          </a:solidFill>
                          <a:latin typeface="Times New Roman"/>
                          <a:ea typeface="Times New Roman"/>
                          <a:cs typeface="Times New Roman"/>
                        </a:rPr>
                        <a:t>I 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Times New Roman"/>
                          <a:ea typeface="Times New Roman"/>
                          <a:cs typeface="Times New Roman"/>
                        </a:rPr>
                        <a:t>Bitai Patricia, </a:t>
                      </a:r>
                      <a:r>
                        <a:rPr lang="it-IT" sz="1200" dirty="0">
                          <a:latin typeface="Times New Roman"/>
                          <a:ea typeface="Times New Roman"/>
                          <a:cs typeface="Times New Roman"/>
                        </a:rPr>
                        <a:t>Pance Antonia, Beraru Erik</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Calibri"/>
                          <a:ea typeface="Calibri"/>
                          <a:cs typeface="Times New Roman"/>
                        </a:rPr>
                        <a:t>Bratan Maria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26</a:t>
                      </a:r>
                    </a:p>
                  </a:txBody>
                  <a:tcPr marL="68580" marR="68580" marT="0" marB="0"/>
                </a:tc>
                <a:tc>
                  <a:txBody>
                    <a:bodyPr/>
                    <a:lstStyle/>
                    <a:p>
                      <a:pPr algn="ctr">
                        <a:lnSpc>
                          <a:spcPct val="115000"/>
                        </a:lnSpc>
                        <a:spcAft>
                          <a:spcPts val="0"/>
                        </a:spcAft>
                      </a:pPr>
                      <a:r>
                        <a:rPr lang="ro-RO" sz="1200" b="1" dirty="0">
                          <a:latin typeface="Calibri"/>
                          <a:ea typeface="Calibri"/>
                          <a:cs typeface="Times New Roman"/>
                        </a:rPr>
                        <a:t>11,5%</a:t>
                      </a:r>
                      <a:endParaRPr lang="ro-RO" sz="1200" dirty="0">
                        <a:latin typeface="Calibri"/>
                        <a:ea typeface="Calibri"/>
                        <a:cs typeface="Times New Roman"/>
                      </a:endParaRPr>
                    </a:p>
                  </a:txBody>
                  <a:tcPr marL="68580" marR="68580" marT="0" marB="0"/>
                </a:tc>
              </a:tr>
              <a:tr h="246114">
                <a:tc>
                  <a:txBody>
                    <a:bodyPr/>
                    <a:lstStyle/>
                    <a:p>
                      <a:pPr algn="ctr">
                        <a:lnSpc>
                          <a:spcPct val="115000"/>
                        </a:lnSpc>
                        <a:spcAft>
                          <a:spcPts val="0"/>
                        </a:spcAft>
                      </a:pPr>
                      <a:r>
                        <a:rPr lang="ro-RO" sz="1200" kern="1200" dirty="0">
                          <a:solidFill>
                            <a:srgbClr val="000000"/>
                          </a:solidFill>
                          <a:latin typeface="Times New Roman"/>
                          <a:ea typeface="Times New Roman"/>
                          <a:cs typeface="Times New Roman"/>
                        </a:rPr>
                        <a:t>I B</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Times New Roman"/>
                          <a:ea typeface="Times New Roman"/>
                          <a:cs typeface="Times New Roman"/>
                        </a:rPr>
                        <a:t>Pop Denis, Bolog Sandra, Fechete Mario, </a:t>
                      </a:r>
                      <a:r>
                        <a:rPr lang="it-IT" sz="1200" dirty="0">
                          <a:latin typeface="Times New Roman"/>
                          <a:ea typeface="Times New Roman"/>
                          <a:cs typeface="Times New Roman"/>
                        </a:rPr>
                        <a:t>Baci Raluca, Pop Bianca, Moldovan Denisa, Budurlean Otniel, Lucăcean Sebastian, Damian Teodora, </a:t>
                      </a:r>
                      <a:r>
                        <a:rPr lang="ro-RO" sz="1200" dirty="0">
                          <a:latin typeface="Times New Roman"/>
                          <a:ea typeface="Times New Roman"/>
                          <a:cs typeface="Times New Roman"/>
                        </a:rPr>
                        <a:t>Szasz Alexandru, Zinveliu Maria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a:latin typeface="Calibri"/>
                          <a:ea typeface="Calibri"/>
                          <a:cs typeface="Times New Roman"/>
                        </a:rPr>
                        <a:t>Seserman Veturia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25</a:t>
                      </a:r>
                    </a:p>
                  </a:txBody>
                  <a:tcPr marL="68580" marR="68580" marT="0" marB="0"/>
                </a:tc>
                <a:tc>
                  <a:txBody>
                    <a:bodyPr/>
                    <a:lstStyle/>
                    <a:p>
                      <a:pPr algn="ctr">
                        <a:lnSpc>
                          <a:spcPct val="115000"/>
                        </a:lnSpc>
                        <a:spcAft>
                          <a:spcPts val="0"/>
                        </a:spcAft>
                      </a:pPr>
                      <a:r>
                        <a:rPr lang="ro-RO" sz="1200" b="1">
                          <a:latin typeface="Calibri"/>
                          <a:ea typeface="Calibri"/>
                          <a:cs typeface="Times New Roman"/>
                        </a:rPr>
                        <a:t>44%</a:t>
                      </a:r>
                      <a:endParaRPr lang="ro-RO" sz="1200">
                        <a:latin typeface="Calibri"/>
                        <a:ea typeface="Calibri"/>
                        <a:cs typeface="Times New Roman"/>
                      </a:endParaRPr>
                    </a:p>
                  </a:txBody>
                  <a:tcPr marL="68580" marR="68580" marT="0" marB="0"/>
                </a:tc>
              </a:tr>
              <a:tr h="199221">
                <a:tc>
                  <a:txBody>
                    <a:bodyPr/>
                    <a:lstStyle/>
                    <a:p>
                      <a:pPr algn="ctr">
                        <a:lnSpc>
                          <a:spcPct val="115000"/>
                        </a:lnSpc>
                        <a:spcAft>
                          <a:spcPts val="0"/>
                        </a:spcAft>
                      </a:pPr>
                      <a:r>
                        <a:rPr lang="ro-RO" sz="1200" dirty="0" smtClean="0">
                          <a:latin typeface="Times New Roman"/>
                          <a:ea typeface="Calibri"/>
                          <a:cs typeface="Times New Roman"/>
                        </a:rPr>
                        <a:t>I C</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endParaRPr lang="ro-RO" sz="1200" dirty="0">
                        <a:latin typeface="Calibri"/>
                        <a:ea typeface="Calibri"/>
                        <a:cs typeface="Times New Roman"/>
                      </a:endParaRPr>
                    </a:p>
                  </a:txBody>
                  <a:tcPr marL="68580" marR="68580" marT="0" marB="0"/>
                </a:tc>
                <a:tc>
                  <a:txBody>
                    <a:bodyPr/>
                    <a:lstStyle/>
                    <a:p>
                      <a:pPr>
                        <a:lnSpc>
                          <a:spcPct val="115000"/>
                        </a:lnSpc>
                        <a:spcAft>
                          <a:spcPts val="0"/>
                        </a:spcAft>
                      </a:pPr>
                      <a:endParaRPr lang="ro-RO" sz="1200" dirty="0">
                        <a:latin typeface="Calibri"/>
                        <a:ea typeface="Calibri"/>
                        <a:cs typeface="Times New Roman"/>
                      </a:endParaRPr>
                    </a:p>
                  </a:txBody>
                  <a:tcPr marL="68580" marR="68580" marT="0" marB="0"/>
                </a:tc>
                <a:tc>
                  <a:txBody>
                    <a:bodyPr/>
                    <a:lstStyle/>
                    <a:p>
                      <a:pPr algn="ctr">
                        <a:lnSpc>
                          <a:spcPct val="115000"/>
                        </a:lnSpc>
                        <a:spcAft>
                          <a:spcPts val="0"/>
                        </a:spcAft>
                      </a:pPr>
                      <a:r>
                        <a:rPr lang="ro-RO" sz="1200" dirty="0">
                          <a:latin typeface="Calibri"/>
                          <a:ea typeface="Calibri"/>
                          <a:cs typeface="Times New Roman"/>
                        </a:rPr>
                        <a:t>7</a:t>
                      </a:r>
                    </a:p>
                  </a:txBody>
                  <a:tcPr marL="68580" marR="68580" marT="0" marB="0"/>
                </a:tc>
                <a:tc>
                  <a:txBody>
                    <a:bodyPr/>
                    <a:lstStyle/>
                    <a:p>
                      <a:pPr algn="ctr">
                        <a:lnSpc>
                          <a:spcPct val="115000"/>
                        </a:lnSpc>
                        <a:spcAft>
                          <a:spcPts val="0"/>
                        </a:spcAft>
                      </a:pPr>
                      <a:endParaRPr lang="ro-RO" sz="1200">
                        <a:latin typeface="Calibri"/>
                        <a:ea typeface="Calibri"/>
                        <a:cs typeface="Times New Roman"/>
                      </a:endParaRPr>
                    </a:p>
                  </a:txBody>
                  <a:tcPr marL="68580" marR="68580" marT="0" marB="0"/>
                </a:tc>
              </a:tr>
              <a:tr h="370840">
                <a:tc>
                  <a:txBody>
                    <a:bodyPr/>
                    <a:lstStyle/>
                    <a:p>
                      <a:pPr algn="ctr">
                        <a:lnSpc>
                          <a:spcPct val="115000"/>
                        </a:lnSpc>
                        <a:spcAft>
                          <a:spcPts val="0"/>
                        </a:spcAft>
                      </a:pPr>
                      <a:r>
                        <a:rPr lang="ro-RO" sz="1200" dirty="0" smtClean="0">
                          <a:latin typeface="Times New Roman"/>
                          <a:ea typeface="Calibri"/>
                          <a:cs typeface="Times New Roman"/>
                        </a:rPr>
                        <a:t>II 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Times New Roman"/>
                          <a:ea typeface="Times New Roman"/>
                          <a:cs typeface="Times New Roman"/>
                        </a:rPr>
                        <a:t>Cozac Diana, Păltinean Alexandru, Lorint Sergiu, Boros Raul, Cius Horatiu, Leostean Darisu, Lobont Denisa, Leah Bogdan, Albulescu Roberta, Bal Cristian, Iacomi Borodi Alexandra, Mar Adrian, </a:t>
                      </a:r>
                      <a:r>
                        <a:rPr lang="it-IT" sz="1200" dirty="0">
                          <a:latin typeface="Times New Roman"/>
                          <a:ea typeface="Times New Roman"/>
                          <a:cs typeface="Times New Roman"/>
                        </a:rPr>
                        <a:t>Valea Alida, Chis Oana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a:latin typeface="Calibri"/>
                          <a:ea typeface="Calibri"/>
                          <a:cs typeface="Times New Roman"/>
                        </a:rPr>
                        <a:t>Moldovan Raveca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21</a:t>
                      </a:r>
                    </a:p>
                  </a:txBody>
                  <a:tcPr marL="68580" marR="68580" marT="0" marB="0"/>
                </a:tc>
                <a:tc>
                  <a:txBody>
                    <a:bodyPr/>
                    <a:lstStyle/>
                    <a:p>
                      <a:pPr algn="ctr">
                        <a:lnSpc>
                          <a:spcPct val="115000"/>
                        </a:lnSpc>
                        <a:spcAft>
                          <a:spcPts val="0"/>
                        </a:spcAft>
                      </a:pPr>
                      <a:r>
                        <a:rPr lang="ro-RO" sz="1200" b="1">
                          <a:latin typeface="Calibri"/>
                          <a:ea typeface="Calibri"/>
                          <a:cs typeface="Times New Roman"/>
                        </a:rPr>
                        <a:t>66%</a:t>
                      </a:r>
                      <a:endParaRPr lang="ro-RO" sz="1200">
                        <a:latin typeface="Calibri"/>
                        <a:ea typeface="Calibri"/>
                        <a:cs typeface="Times New Roman"/>
                      </a:endParaRPr>
                    </a:p>
                  </a:txBody>
                  <a:tcPr marL="68580" marR="68580" marT="0" marB="0"/>
                </a:tc>
              </a:tr>
              <a:tr h="370840">
                <a:tc>
                  <a:txBody>
                    <a:bodyPr/>
                    <a:lstStyle/>
                    <a:p>
                      <a:pPr algn="ctr">
                        <a:lnSpc>
                          <a:spcPct val="115000"/>
                        </a:lnSpc>
                        <a:spcAft>
                          <a:spcPts val="0"/>
                        </a:spcAft>
                      </a:pPr>
                      <a:r>
                        <a:rPr lang="ro-RO" sz="1200" dirty="0" smtClean="0">
                          <a:latin typeface="Times New Roman"/>
                          <a:ea typeface="Calibri"/>
                          <a:cs typeface="Times New Roman"/>
                        </a:rPr>
                        <a:t>II B</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Times New Roman"/>
                          <a:ea typeface="Times New Roman"/>
                          <a:cs typeface="Times New Roman"/>
                        </a:rPr>
                        <a:t>Sidor Andreea, Șeptilici Adrian, Papiu Cristian, Iuga Ioana, Clompos Alina, </a:t>
                      </a:r>
                      <a:r>
                        <a:rPr lang="it-IT" sz="1200" dirty="0">
                          <a:latin typeface="Times New Roman"/>
                          <a:ea typeface="Times New Roman"/>
                          <a:cs typeface="Times New Roman"/>
                        </a:rPr>
                        <a:t>Catuna Luana, Botis Viviana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Calibri"/>
                          <a:ea typeface="Calibri"/>
                          <a:cs typeface="Times New Roman"/>
                        </a:rPr>
                        <a:t>Blaga Margareta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24</a:t>
                      </a:r>
                    </a:p>
                  </a:txBody>
                  <a:tcPr marL="68580" marR="68580" marT="0" marB="0"/>
                </a:tc>
                <a:tc>
                  <a:txBody>
                    <a:bodyPr/>
                    <a:lstStyle/>
                    <a:p>
                      <a:pPr algn="ctr">
                        <a:lnSpc>
                          <a:spcPct val="115000"/>
                        </a:lnSpc>
                        <a:spcAft>
                          <a:spcPts val="0"/>
                        </a:spcAft>
                      </a:pPr>
                      <a:r>
                        <a:rPr lang="ro-RO" sz="1200" b="1">
                          <a:latin typeface="Calibri"/>
                          <a:ea typeface="Calibri"/>
                          <a:cs typeface="Times New Roman"/>
                        </a:rPr>
                        <a:t>29%</a:t>
                      </a:r>
                      <a:endParaRPr lang="ro-RO" sz="1200">
                        <a:latin typeface="Calibri"/>
                        <a:ea typeface="Calibri"/>
                        <a:cs typeface="Times New Roman"/>
                      </a:endParaRPr>
                    </a:p>
                  </a:txBody>
                  <a:tcPr marL="68580" marR="68580" marT="0" marB="0"/>
                </a:tc>
              </a:tr>
              <a:tr h="234324">
                <a:tc>
                  <a:txBody>
                    <a:bodyPr/>
                    <a:lstStyle/>
                    <a:p>
                      <a:pPr algn="ctr">
                        <a:lnSpc>
                          <a:spcPct val="115000"/>
                        </a:lnSpc>
                        <a:spcAft>
                          <a:spcPts val="0"/>
                        </a:spcAft>
                      </a:pPr>
                      <a:r>
                        <a:rPr lang="ro-RO" sz="1200" dirty="0" smtClean="0">
                          <a:latin typeface="Times New Roman"/>
                          <a:ea typeface="Calibri"/>
                          <a:cs typeface="Times New Roman"/>
                        </a:rPr>
                        <a:t>II C</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smtClean="0">
                          <a:latin typeface="Calibri"/>
                          <a:ea typeface="Calibri"/>
                          <a:cs typeface="Times New Roman"/>
                        </a:rPr>
                        <a:t>Ola Ioan</a:t>
                      </a:r>
                      <a:endParaRPr lang="ro-RO" sz="1200" dirty="0">
                        <a:latin typeface="Calibri"/>
                        <a:ea typeface="Calibri"/>
                        <a:cs typeface="Times New Roman"/>
                      </a:endParaRPr>
                    </a:p>
                  </a:txBody>
                  <a:tcPr marL="68580" marR="68580" marT="0" marB="0"/>
                </a:tc>
                <a:tc>
                  <a:txBody>
                    <a:bodyPr/>
                    <a:lstStyle/>
                    <a:p>
                      <a:pPr algn="ctr">
                        <a:lnSpc>
                          <a:spcPct val="115000"/>
                        </a:lnSpc>
                        <a:spcAft>
                          <a:spcPts val="0"/>
                        </a:spcAft>
                      </a:pPr>
                      <a:r>
                        <a:rPr lang="ro-RO" sz="1200" dirty="0">
                          <a:latin typeface="Calibri"/>
                          <a:ea typeface="Calibri"/>
                          <a:cs typeface="Times New Roman"/>
                        </a:rPr>
                        <a:t>8</a:t>
                      </a:r>
                    </a:p>
                  </a:txBody>
                  <a:tcPr marL="68580" marR="68580" marT="0" marB="0"/>
                </a:tc>
                <a:tc>
                  <a:txBody>
                    <a:bodyPr/>
                    <a:lstStyle/>
                    <a:p>
                      <a:pPr algn="ctr">
                        <a:lnSpc>
                          <a:spcPct val="115000"/>
                        </a:lnSpc>
                        <a:spcAft>
                          <a:spcPts val="0"/>
                        </a:spcAft>
                      </a:pPr>
                      <a:endParaRPr lang="ro-RO" sz="1200">
                        <a:latin typeface="Calibri"/>
                        <a:ea typeface="Calibri"/>
                        <a:cs typeface="Times New Roman"/>
                      </a:endParaRPr>
                    </a:p>
                  </a:txBody>
                  <a:tcPr marL="68580" marR="68580" marT="0" marB="0"/>
                </a:tc>
              </a:tr>
              <a:tr h="370840">
                <a:tc>
                  <a:txBody>
                    <a:bodyPr/>
                    <a:lstStyle/>
                    <a:p>
                      <a:pPr algn="ctr">
                        <a:lnSpc>
                          <a:spcPct val="115000"/>
                        </a:lnSpc>
                        <a:spcAft>
                          <a:spcPts val="0"/>
                        </a:spcAft>
                      </a:pPr>
                      <a:r>
                        <a:rPr lang="ro-RO" sz="1200" dirty="0" smtClean="0">
                          <a:latin typeface="Times New Roman"/>
                          <a:ea typeface="Calibri"/>
                          <a:cs typeface="Times New Roman"/>
                        </a:rPr>
                        <a:t>III 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a:latin typeface="Times New Roman"/>
                          <a:ea typeface="Times New Roman"/>
                          <a:cs typeface="Times New Roman"/>
                        </a:rPr>
                        <a:t>Bembea Claudiu, Haiduc Raoul, Mureșan Adina, Ploscar Denisa, Ungur Alis, </a:t>
                      </a:r>
                      <a:r>
                        <a:rPr lang="it-IT" sz="1200">
                          <a:latin typeface="Times New Roman"/>
                          <a:ea typeface="Times New Roman"/>
                          <a:cs typeface="Times New Roman"/>
                        </a:rPr>
                        <a:t>Cimpoes Larisa</a:t>
                      </a:r>
                      <a:endParaRPr lang="ro-RO" sz="120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Calibri"/>
                          <a:ea typeface="Calibri"/>
                          <a:cs typeface="Times New Roman"/>
                        </a:rPr>
                        <a:t>Stupinean Melania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21</a:t>
                      </a:r>
                    </a:p>
                  </a:txBody>
                  <a:tcPr marL="68580" marR="68580" marT="0" marB="0"/>
                </a:tc>
                <a:tc>
                  <a:txBody>
                    <a:bodyPr/>
                    <a:lstStyle/>
                    <a:p>
                      <a:pPr algn="ctr">
                        <a:lnSpc>
                          <a:spcPct val="115000"/>
                        </a:lnSpc>
                        <a:spcAft>
                          <a:spcPts val="0"/>
                        </a:spcAft>
                      </a:pPr>
                      <a:r>
                        <a:rPr lang="ro-RO" sz="1200" b="1" dirty="0">
                          <a:latin typeface="Calibri"/>
                          <a:ea typeface="Calibri"/>
                          <a:cs typeface="Times New Roman"/>
                        </a:rPr>
                        <a:t>28,5%</a:t>
                      </a:r>
                      <a:endParaRPr lang="ro-RO" sz="1200" dirty="0">
                        <a:latin typeface="Calibri"/>
                        <a:ea typeface="Calibri"/>
                        <a:cs typeface="Times New Roman"/>
                      </a:endParaRPr>
                    </a:p>
                  </a:txBody>
                  <a:tcPr marL="68580" marR="68580" marT="0" marB="0"/>
                </a:tc>
              </a:tr>
              <a:tr h="147582">
                <a:tc>
                  <a:txBody>
                    <a:bodyPr/>
                    <a:lstStyle/>
                    <a:p>
                      <a:pPr algn="ctr">
                        <a:lnSpc>
                          <a:spcPct val="115000"/>
                        </a:lnSpc>
                        <a:spcAft>
                          <a:spcPts val="0"/>
                        </a:spcAft>
                      </a:pPr>
                      <a:r>
                        <a:rPr lang="ro-RO" sz="1200" dirty="0" smtClean="0">
                          <a:latin typeface="Times New Roman"/>
                          <a:ea typeface="Calibri"/>
                          <a:cs typeface="Times New Roman"/>
                        </a:rPr>
                        <a:t>III B</a:t>
                      </a:r>
                      <a:endParaRPr lang="ro-RO" sz="1200" dirty="0">
                        <a:latin typeface="Calibri"/>
                        <a:ea typeface="Calibri"/>
                        <a:cs typeface="Times New Roman"/>
                      </a:endParaRPr>
                    </a:p>
                  </a:txBody>
                  <a:tcPr marL="68580" marR="68580" marT="0" marB="0"/>
                </a:tc>
                <a:tc>
                  <a:txBody>
                    <a:bodyPr/>
                    <a:lstStyle/>
                    <a:p>
                      <a:pPr>
                        <a:lnSpc>
                          <a:spcPct val="115000"/>
                        </a:lnSpc>
                        <a:spcAft>
                          <a:spcPts val="1000"/>
                        </a:spcAft>
                      </a:pPr>
                      <a:r>
                        <a:rPr lang="ro-RO" sz="1200">
                          <a:latin typeface="Times New Roman"/>
                          <a:ea typeface="Times New Roman"/>
                          <a:cs typeface="Times New Roman"/>
                        </a:rPr>
                        <a:t>Jula Andreea, Matyas Andreea, Jula Alexandra, Pop Rahela</a:t>
                      </a:r>
                      <a:endParaRPr lang="ro-RO" sz="120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Calibri"/>
                          <a:ea typeface="Calibri"/>
                          <a:cs typeface="Times New Roman"/>
                        </a:rPr>
                        <a:t>Cotutiu Viorica</a:t>
                      </a:r>
                    </a:p>
                  </a:txBody>
                  <a:tcPr marL="68580" marR="68580" marT="0" marB="0"/>
                </a:tc>
                <a:tc>
                  <a:txBody>
                    <a:bodyPr/>
                    <a:lstStyle/>
                    <a:p>
                      <a:pPr algn="ctr">
                        <a:lnSpc>
                          <a:spcPct val="115000"/>
                        </a:lnSpc>
                        <a:spcAft>
                          <a:spcPts val="0"/>
                        </a:spcAft>
                      </a:pPr>
                      <a:r>
                        <a:rPr lang="ro-RO" sz="1200">
                          <a:latin typeface="Calibri"/>
                          <a:ea typeface="Calibri"/>
                          <a:cs typeface="Times New Roman"/>
                        </a:rPr>
                        <a:t>13</a:t>
                      </a:r>
                    </a:p>
                  </a:txBody>
                  <a:tcPr marL="68580" marR="68580" marT="0" marB="0"/>
                </a:tc>
                <a:tc>
                  <a:txBody>
                    <a:bodyPr/>
                    <a:lstStyle/>
                    <a:p>
                      <a:pPr algn="ctr">
                        <a:lnSpc>
                          <a:spcPct val="115000"/>
                        </a:lnSpc>
                        <a:spcAft>
                          <a:spcPts val="0"/>
                        </a:spcAft>
                      </a:pPr>
                      <a:r>
                        <a:rPr lang="ro-RO" sz="1200" b="1" dirty="0">
                          <a:latin typeface="Calibri"/>
                          <a:ea typeface="Calibri"/>
                          <a:cs typeface="Times New Roman"/>
                        </a:rPr>
                        <a:t>30,7%</a:t>
                      </a:r>
                      <a:endParaRPr lang="ro-RO" sz="1200" dirty="0">
                        <a:latin typeface="Calibri"/>
                        <a:ea typeface="Calibri"/>
                        <a:cs typeface="Times New Roman"/>
                      </a:endParaRPr>
                    </a:p>
                  </a:txBody>
                  <a:tcPr marL="68580" marR="68580" marT="0" marB="0"/>
                </a:tc>
              </a:tr>
              <a:tr h="214314">
                <a:tc>
                  <a:txBody>
                    <a:bodyPr/>
                    <a:lstStyle/>
                    <a:p>
                      <a:pPr algn="ctr">
                        <a:lnSpc>
                          <a:spcPct val="115000"/>
                        </a:lnSpc>
                        <a:spcAft>
                          <a:spcPts val="0"/>
                        </a:spcAft>
                      </a:pPr>
                      <a:r>
                        <a:rPr lang="ro-RO" sz="1200" dirty="0" smtClean="0">
                          <a:latin typeface="Times New Roman"/>
                          <a:ea typeface="Calibri"/>
                          <a:cs typeface="Times New Roman"/>
                        </a:rPr>
                        <a:t>III C</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endParaRPr lang="ro-RO" sz="1200">
                        <a:latin typeface="Calibri"/>
                        <a:ea typeface="Calibri"/>
                        <a:cs typeface="Times New Roman"/>
                      </a:endParaRPr>
                    </a:p>
                  </a:txBody>
                  <a:tcPr marL="68580" marR="68580" marT="0" marB="0"/>
                </a:tc>
                <a:tc>
                  <a:txBody>
                    <a:bodyPr/>
                    <a:lstStyle/>
                    <a:p>
                      <a:pPr>
                        <a:lnSpc>
                          <a:spcPct val="115000"/>
                        </a:lnSpc>
                        <a:spcAft>
                          <a:spcPts val="0"/>
                        </a:spcAft>
                      </a:pPr>
                      <a:r>
                        <a:rPr lang="ro-RO" sz="1200" dirty="0" smtClean="0">
                          <a:latin typeface="Calibri"/>
                          <a:ea typeface="Calibri"/>
                          <a:cs typeface="Times New Roman"/>
                        </a:rPr>
                        <a:t>Matyas Ildi</a:t>
                      </a:r>
                      <a:endParaRPr lang="ro-RO" sz="1200" dirty="0">
                        <a:latin typeface="Calibri"/>
                        <a:ea typeface="Calibri"/>
                        <a:cs typeface="Times New Roman"/>
                      </a:endParaRPr>
                    </a:p>
                  </a:txBody>
                  <a:tcPr marL="68580" marR="68580" marT="0" marB="0"/>
                </a:tc>
                <a:tc>
                  <a:txBody>
                    <a:bodyPr/>
                    <a:lstStyle/>
                    <a:p>
                      <a:pPr algn="ctr">
                        <a:lnSpc>
                          <a:spcPct val="115000"/>
                        </a:lnSpc>
                        <a:spcAft>
                          <a:spcPts val="0"/>
                        </a:spcAft>
                      </a:pPr>
                      <a:r>
                        <a:rPr lang="ro-RO" sz="1200" dirty="0">
                          <a:latin typeface="Calibri"/>
                          <a:ea typeface="Calibri"/>
                          <a:cs typeface="Times New Roman"/>
                        </a:rPr>
                        <a:t>10</a:t>
                      </a:r>
                    </a:p>
                  </a:txBody>
                  <a:tcPr marL="68580" marR="68580" marT="0" marB="0"/>
                </a:tc>
                <a:tc>
                  <a:txBody>
                    <a:bodyPr/>
                    <a:lstStyle/>
                    <a:p>
                      <a:pPr algn="ctr">
                        <a:lnSpc>
                          <a:spcPct val="115000"/>
                        </a:lnSpc>
                        <a:spcAft>
                          <a:spcPts val="0"/>
                        </a:spcAft>
                      </a:pPr>
                      <a:endParaRPr lang="ro-RO" sz="1200" dirty="0">
                        <a:latin typeface="Calibri"/>
                        <a:ea typeface="Calibri"/>
                        <a:cs typeface="Times New Roman"/>
                      </a:endParaRPr>
                    </a:p>
                  </a:txBody>
                  <a:tcPr marL="68580" marR="68580" marT="0" marB="0"/>
                </a:tc>
              </a:tr>
              <a:tr h="195008">
                <a:tc>
                  <a:txBody>
                    <a:bodyPr/>
                    <a:lstStyle/>
                    <a:p>
                      <a:pPr algn="ctr">
                        <a:lnSpc>
                          <a:spcPct val="115000"/>
                        </a:lnSpc>
                        <a:spcAft>
                          <a:spcPts val="0"/>
                        </a:spcAft>
                      </a:pPr>
                      <a:r>
                        <a:rPr lang="ro-RO" sz="1200" dirty="0" smtClean="0">
                          <a:latin typeface="Times New Roman"/>
                          <a:ea typeface="Calibri"/>
                          <a:cs typeface="Times New Roman"/>
                        </a:rPr>
                        <a:t>IV A</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Times New Roman"/>
                          <a:ea typeface="Times New Roman"/>
                          <a:cs typeface="Times New Roman"/>
                        </a:rPr>
                        <a:t>Arman Andra, </a:t>
                      </a:r>
                      <a:r>
                        <a:rPr lang="it-IT" sz="1200" dirty="0">
                          <a:latin typeface="Times New Roman"/>
                          <a:ea typeface="Times New Roman"/>
                          <a:cs typeface="Times New Roman"/>
                        </a:rPr>
                        <a:t>Utiu Mihai</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a:latin typeface="Calibri"/>
                          <a:ea typeface="Calibri"/>
                          <a:cs typeface="Times New Roman"/>
                        </a:rPr>
                        <a:t>Sasarman Valerie</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14</a:t>
                      </a:r>
                    </a:p>
                  </a:txBody>
                  <a:tcPr marL="68580" marR="68580" marT="0" marB="0"/>
                </a:tc>
                <a:tc>
                  <a:txBody>
                    <a:bodyPr/>
                    <a:lstStyle/>
                    <a:p>
                      <a:pPr algn="ctr">
                        <a:lnSpc>
                          <a:spcPct val="115000"/>
                        </a:lnSpc>
                        <a:spcAft>
                          <a:spcPts val="0"/>
                        </a:spcAft>
                      </a:pPr>
                      <a:r>
                        <a:rPr lang="ro-RO" sz="1200" b="1" dirty="0">
                          <a:latin typeface="Calibri"/>
                          <a:ea typeface="Calibri"/>
                          <a:cs typeface="Times New Roman"/>
                        </a:rPr>
                        <a:t>14,2%</a:t>
                      </a:r>
                      <a:endParaRPr lang="ro-RO" sz="1200" dirty="0">
                        <a:latin typeface="Calibri"/>
                        <a:ea typeface="Calibri"/>
                        <a:cs typeface="Times New Roman"/>
                      </a:endParaRPr>
                    </a:p>
                  </a:txBody>
                  <a:tcPr marL="68580" marR="68580" marT="0" marB="0"/>
                </a:tc>
              </a:tr>
              <a:tr h="370840">
                <a:tc>
                  <a:txBody>
                    <a:bodyPr/>
                    <a:lstStyle/>
                    <a:p>
                      <a:pPr algn="ctr">
                        <a:lnSpc>
                          <a:spcPct val="115000"/>
                        </a:lnSpc>
                        <a:spcAft>
                          <a:spcPts val="0"/>
                        </a:spcAft>
                      </a:pPr>
                      <a:r>
                        <a:rPr lang="ro-RO" sz="1200" dirty="0" smtClean="0">
                          <a:latin typeface="Times New Roman"/>
                          <a:ea typeface="Calibri"/>
                          <a:cs typeface="Times New Roman"/>
                        </a:rPr>
                        <a:t>IV B</a:t>
                      </a:r>
                      <a:endParaRPr lang="ro-RO" sz="1200" dirty="0">
                        <a:latin typeface="Calibri"/>
                        <a:ea typeface="Calibri"/>
                        <a:cs typeface="Times New Roman"/>
                      </a:endParaRPr>
                    </a:p>
                  </a:txBody>
                  <a:tcPr marL="68580" marR="68580" marT="0" marB="0"/>
                </a:tc>
                <a:tc>
                  <a:txBody>
                    <a:bodyPr/>
                    <a:lstStyle/>
                    <a:p>
                      <a:pPr>
                        <a:lnSpc>
                          <a:spcPct val="115000"/>
                        </a:lnSpc>
                        <a:spcAft>
                          <a:spcPts val="1000"/>
                        </a:spcAft>
                      </a:pPr>
                      <a:r>
                        <a:rPr lang="ro-RO" sz="1200">
                          <a:latin typeface="Times New Roman"/>
                          <a:ea typeface="Times New Roman"/>
                          <a:cs typeface="Times New Roman"/>
                        </a:rPr>
                        <a:t>Țărmure Alexandru, Purcea Denis, Szekely Melisa, Leah Alexandru, Schmidth Otto Giani, </a:t>
                      </a:r>
                      <a:r>
                        <a:rPr lang="it-IT" sz="1200">
                          <a:latin typeface="Times New Roman"/>
                          <a:ea typeface="Times New Roman"/>
                          <a:cs typeface="Times New Roman"/>
                        </a:rPr>
                        <a:t>Mititean Ancuta</a:t>
                      </a:r>
                      <a:r>
                        <a:rPr lang="ro-RO" sz="1200">
                          <a:latin typeface="Times New Roman"/>
                          <a:ea typeface="Times New Roman"/>
                          <a:cs typeface="Times New Roman"/>
                        </a:rPr>
                        <a:t>, </a:t>
                      </a:r>
                      <a:r>
                        <a:rPr lang="it-IT" sz="1200">
                          <a:latin typeface="Times New Roman"/>
                          <a:ea typeface="Times New Roman"/>
                          <a:cs typeface="Times New Roman"/>
                        </a:rPr>
                        <a:t>Maierean Maria, Pop Radu, Moldovan Roxana, Bidian Teodora</a:t>
                      </a:r>
                      <a:endParaRPr lang="ro-RO" sz="1200">
                        <a:latin typeface="Calibri"/>
                        <a:ea typeface="Calibri"/>
                        <a:cs typeface="Times New Roman"/>
                      </a:endParaRPr>
                    </a:p>
                  </a:txBody>
                  <a:tcPr marL="68580" marR="68580" marT="0" marB="0"/>
                </a:tc>
                <a:tc>
                  <a:txBody>
                    <a:bodyPr/>
                    <a:lstStyle/>
                    <a:p>
                      <a:pPr>
                        <a:lnSpc>
                          <a:spcPct val="115000"/>
                        </a:lnSpc>
                        <a:spcAft>
                          <a:spcPts val="0"/>
                        </a:spcAft>
                      </a:pPr>
                      <a:r>
                        <a:rPr lang="ro-RO" sz="1200">
                          <a:latin typeface="Calibri"/>
                          <a:ea typeface="Calibri"/>
                          <a:cs typeface="Times New Roman"/>
                        </a:rPr>
                        <a:t>Marcu Adina</a:t>
                      </a:r>
                    </a:p>
                  </a:txBody>
                  <a:tcPr marL="68580" marR="68580" marT="0" marB="0"/>
                </a:tc>
                <a:tc>
                  <a:txBody>
                    <a:bodyPr/>
                    <a:lstStyle/>
                    <a:p>
                      <a:pPr algn="ctr">
                        <a:lnSpc>
                          <a:spcPct val="115000"/>
                        </a:lnSpc>
                        <a:spcAft>
                          <a:spcPts val="0"/>
                        </a:spcAft>
                      </a:pPr>
                      <a:r>
                        <a:rPr lang="ro-RO" sz="1200" dirty="0">
                          <a:latin typeface="Calibri"/>
                          <a:ea typeface="Calibri"/>
                          <a:cs typeface="Times New Roman"/>
                        </a:rPr>
                        <a:t>22</a:t>
                      </a:r>
                    </a:p>
                  </a:txBody>
                  <a:tcPr marL="68580" marR="68580" marT="0" marB="0"/>
                </a:tc>
                <a:tc>
                  <a:txBody>
                    <a:bodyPr/>
                    <a:lstStyle/>
                    <a:p>
                      <a:pPr algn="ctr">
                        <a:lnSpc>
                          <a:spcPct val="115000"/>
                        </a:lnSpc>
                        <a:spcAft>
                          <a:spcPts val="0"/>
                        </a:spcAft>
                      </a:pPr>
                      <a:r>
                        <a:rPr lang="ro-RO" sz="1200" b="1" dirty="0">
                          <a:latin typeface="Calibri"/>
                          <a:ea typeface="Calibri"/>
                          <a:cs typeface="Times New Roman"/>
                        </a:rPr>
                        <a:t>45%</a:t>
                      </a:r>
                      <a:endParaRPr lang="ro-RO" sz="1200" dirty="0">
                        <a:latin typeface="Calibri"/>
                        <a:ea typeface="Calibri"/>
                        <a:cs typeface="Times New Roman"/>
                      </a:endParaRPr>
                    </a:p>
                  </a:txBody>
                  <a:tcPr marL="68580" marR="68580" marT="0" marB="0"/>
                </a:tc>
              </a:tr>
              <a:tr h="205501">
                <a:tc>
                  <a:txBody>
                    <a:bodyPr/>
                    <a:lstStyle/>
                    <a:p>
                      <a:pPr algn="ctr">
                        <a:lnSpc>
                          <a:spcPct val="115000"/>
                        </a:lnSpc>
                        <a:spcAft>
                          <a:spcPts val="0"/>
                        </a:spcAft>
                      </a:pPr>
                      <a:r>
                        <a:rPr lang="ro-RO" sz="1200" dirty="0" smtClean="0">
                          <a:latin typeface="Times New Roman"/>
                          <a:ea typeface="Calibri"/>
                          <a:cs typeface="Times New Roman"/>
                        </a:rPr>
                        <a:t>IV C</a:t>
                      </a:r>
                      <a:endParaRPr lang="ro-RO" sz="1200" dirty="0">
                        <a:latin typeface="Calibri"/>
                        <a:ea typeface="Calibri"/>
                        <a:cs typeface="Times New Roman"/>
                      </a:endParaRPr>
                    </a:p>
                  </a:txBody>
                  <a:tcPr marL="68580" marR="68580" marT="0" marB="0"/>
                </a:tc>
                <a:tc>
                  <a:txBody>
                    <a:bodyPr/>
                    <a:lstStyle/>
                    <a:p>
                      <a:pPr>
                        <a:lnSpc>
                          <a:spcPct val="115000"/>
                        </a:lnSpc>
                        <a:spcAft>
                          <a:spcPts val="0"/>
                        </a:spcAft>
                      </a:pPr>
                      <a:r>
                        <a:rPr kumimoji="0" lang="ro-RO" sz="1100" kern="1200" dirty="0" smtClean="0">
                          <a:solidFill>
                            <a:schemeClr val="dk1"/>
                          </a:solidFill>
                          <a:latin typeface="+mn-lt"/>
                          <a:ea typeface="+mn-ea"/>
                          <a:cs typeface="+mn-cs"/>
                        </a:rPr>
                        <a:t>Lazar Ştefania</a:t>
                      </a:r>
                      <a:endParaRPr lang="ro-RO" sz="1100" dirty="0">
                        <a:latin typeface="Calibri"/>
                        <a:ea typeface="Calibri"/>
                        <a:cs typeface="Times New Roman"/>
                      </a:endParaRPr>
                    </a:p>
                  </a:txBody>
                  <a:tcPr marL="68580" marR="68580" marT="0" marB="0"/>
                </a:tc>
                <a:tc>
                  <a:txBody>
                    <a:bodyPr/>
                    <a:lstStyle/>
                    <a:p>
                      <a:pPr>
                        <a:lnSpc>
                          <a:spcPct val="115000"/>
                        </a:lnSpc>
                        <a:spcAft>
                          <a:spcPts val="0"/>
                        </a:spcAft>
                      </a:pPr>
                      <a:r>
                        <a:rPr lang="ro-RO" sz="1200" dirty="0" smtClean="0">
                          <a:latin typeface="Calibri"/>
                          <a:ea typeface="Calibri"/>
                          <a:cs typeface="Times New Roman"/>
                        </a:rPr>
                        <a:t>Kerkes</a:t>
                      </a:r>
                      <a:r>
                        <a:rPr lang="ro-RO" sz="1200" baseline="0" dirty="0" smtClean="0">
                          <a:latin typeface="Calibri"/>
                          <a:ea typeface="Calibri"/>
                          <a:cs typeface="Times New Roman"/>
                        </a:rPr>
                        <a:t> Imola</a:t>
                      </a:r>
                      <a:endParaRPr lang="ro-RO" sz="1200" dirty="0">
                        <a:latin typeface="Calibri"/>
                        <a:ea typeface="Calibri"/>
                        <a:cs typeface="Times New Roman"/>
                      </a:endParaRPr>
                    </a:p>
                  </a:txBody>
                  <a:tcPr marL="68580" marR="68580" marT="0" marB="0"/>
                </a:tc>
                <a:tc>
                  <a:txBody>
                    <a:bodyPr/>
                    <a:lstStyle/>
                    <a:p>
                      <a:pPr algn="ctr">
                        <a:lnSpc>
                          <a:spcPct val="115000"/>
                        </a:lnSpc>
                        <a:spcAft>
                          <a:spcPts val="0"/>
                        </a:spcAft>
                      </a:pPr>
                      <a:r>
                        <a:rPr lang="ro-RO" sz="1200" dirty="0">
                          <a:latin typeface="Calibri"/>
                          <a:ea typeface="Calibri"/>
                          <a:cs typeface="Times New Roman"/>
                        </a:rPr>
                        <a:t>11</a:t>
                      </a:r>
                    </a:p>
                  </a:txBody>
                  <a:tcPr marL="68580" marR="68580" marT="0" marB="0"/>
                </a:tc>
                <a:tc>
                  <a:txBody>
                    <a:bodyPr/>
                    <a:lstStyle/>
                    <a:p>
                      <a:pPr algn="ctr">
                        <a:lnSpc>
                          <a:spcPct val="115000"/>
                        </a:lnSpc>
                        <a:spcAft>
                          <a:spcPts val="0"/>
                        </a:spcAft>
                      </a:pPr>
                      <a:r>
                        <a:rPr lang="ro-RO" sz="1200" dirty="0" smtClean="0">
                          <a:latin typeface="Calibri"/>
                          <a:ea typeface="Calibri"/>
                          <a:cs typeface="Times New Roman"/>
                        </a:rPr>
                        <a:t>9%</a:t>
                      </a:r>
                      <a:endParaRPr lang="ro-RO" sz="1200" dirty="0">
                        <a:latin typeface="Calibri"/>
                        <a:ea typeface="Calibri"/>
                        <a:cs typeface="Times New Roman"/>
                      </a:endParaRPr>
                    </a:p>
                  </a:txBody>
                  <a:tcPr marL="68580" marR="68580" marT="0" marB="0"/>
                </a:tc>
              </a:tr>
              <a:tr h="205501">
                <a:tc>
                  <a:txBody>
                    <a:bodyPr/>
                    <a:lstStyle/>
                    <a:p>
                      <a:pPr algn="ctr">
                        <a:lnSpc>
                          <a:spcPct val="115000"/>
                        </a:lnSpc>
                        <a:spcAft>
                          <a:spcPts val="0"/>
                        </a:spcAft>
                      </a:pPr>
                      <a:endParaRPr lang="ro-RO" sz="1200" b="1" dirty="0" smtClean="0">
                        <a:latin typeface="Calibri"/>
                        <a:ea typeface="Calibri"/>
                        <a:cs typeface="Times New Roman"/>
                      </a:endParaRPr>
                    </a:p>
                    <a:p>
                      <a:pPr algn="ctr">
                        <a:lnSpc>
                          <a:spcPct val="115000"/>
                        </a:lnSpc>
                        <a:spcAft>
                          <a:spcPts val="0"/>
                        </a:spcAft>
                      </a:pPr>
                      <a:r>
                        <a:rPr lang="ro-RO" sz="1200" b="1" dirty="0" smtClean="0">
                          <a:latin typeface="Calibri"/>
                          <a:ea typeface="Calibri"/>
                          <a:cs typeface="Times New Roman"/>
                        </a:rPr>
                        <a:t>Total</a:t>
                      </a:r>
                    </a:p>
                    <a:p>
                      <a:pPr algn="ctr">
                        <a:lnSpc>
                          <a:spcPct val="115000"/>
                        </a:lnSpc>
                        <a:spcAft>
                          <a:spcPts val="0"/>
                        </a:spcAft>
                      </a:pPr>
                      <a:endParaRPr lang="ro-RO" sz="1200" b="1" dirty="0">
                        <a:latin typeface="Calibri"/>
                        <a:ea typeface="Calibri"/>
                        <a:cs typeface="Times New Roman"/>
                      </a:endParaRPr>
                    </a:p>
                  </a:txBody>
                  <a:tcPr marL="68580" marR="68580" marT="0" marB="0"/>
                </a:tc>
                <a:tc>
                  <a:txBody>
                    <a:bodyPr/>
                    <a:lstStyle/>
                    <a:p>
                      <a:pPr>
                        <a:lnSpc>
                          <a:spcPct val="115000"/>
                        </a:lnSpc>
                        <a:spcAft>
                          <a:spcPts val="0"/>
                        </a:spcAft>
                      </a:pPr>
                      <a:endParaRPr lang="ro-RO" sz="1200" b="1" dirty="0" smtClean="0">
                        <a:latin typeface="Calibri"/>
                        <a:ea typeface="Calibri"/>
                        <a:cs typeface="Times New Roman"/>
                      </a:endParaRPr>
                    </a:p>
                    <a:p>
                      <a:pPr algn="ctr">
                        <a:lnSpc>
                          <a:spcPct val="115000"/>
                        </a:lnSpc>
                        <a:spcAft>
                          <a:spcPts val="0"/>
                        </a:spcAft>
                      </a:pPr>
                      <a:r>
                        <a:rPr lang="ro-RO" sz="1200" b="1" dirty="0" smtClean="0">
                          <a:latin typeface="Calibri"/>
                          <a:ea typeface="Calibri"/>
                          <a:cs typeface="Times New Roman"/>
                        </a:rPr>
                        <a:t> 58</a:t>
                      </a:r>
                      <a:endParaRPr lang="ro-RO" sz="1200" b="1" dirty="0">
                        <a:latin typeface="Calibri"/>
                        <a:ea typeface="Calibri"/>
                        <a:cs typeface="Times New Roman"/>
                      </a:endParaRPr>
                    </a:p>
                  </a:txBody>
                  <a:tcPr marL="68580" marR="68580" marT="0" marB="0"/>
                </a:tc>
                <a:tc>
                  <a:txBody>
                    <a:bodyPr/>
                    <a:lstStyle/>
                    <a:p>
                      <a:pPr>
                        <a:lnSpc>
                          <a:spcPct val="115000"/>
                        </a:lnSpc>
                        <a:spcAft>
                          <a:spcPts val="0"/>
                        </a:spcAft>
                      </a:pPr>
                      <a:endParaRPr lang="ro-RO" sz="1200" b="1" dirty="0">
                        <a:latin typeface="Calibri"/>
                        <a:ea typeface="Calibri"/>
                        <a:cs typeface="Times New Roman"/>
                      </a:endParaRPr>
                    </a:p>
                  </a:txBody>
                  <a:tcPr marL="68580" marR="68580" marT="0" marB="0"/>
                </a:tc>
                <a:tc>
                  <a:txBody>
                    <a:bodyPr/>
                    <a:lstStyle/>
                    <a:p>
                      <a:pPr algn="ctr">
                        <a:lnSpc>
                          <a:spcPct val="115000"/>
                        </a:lnSpc>
                        <a:spcAft>
                          <a:spcPts val="0"/>
                        </a:spcAft>
                      </a:pPr>
                      <a:endParaRPr lang="ro-RO" sz="1200" b="1" dirty="0">
                        <a:latin typeface="Calibri"/>
                        <a:ea typeface="Calibri"/>
                        <a:cs typeface="Times New Roman"/>
                      </a:endParaRPr>
                    </a:p>
                  </a:txBody>
                  <a:tcPr marL="68580" marR="68580" marT="0" marB="0"/>
                </a:tc>
                <a:tc>
                  <a:txBody>
                    <a:bodyPr/>
                    <a:lstStyle/>
                    <a:p>
                      <a:pPr algn="ctr">
                        <a:lnSpc>
                          <a:spcPct val="115000"/>
                        </a:lnSpc>
                        <a:spcAft>
                          <a:spcPts val="0"/>
                        </a:spcAft>
                      </a:pPr>
                      <a:endParaRPr lang="ro-RO" sz="1200" b="1" dirty="0" smtClean="0">
                        <a:latin typeface="Calibri"/>
                        <a:ea typeface="Calibri"/>
                        <a:cs typeface="Times New Roman"/>
                      </a:endParaRPr>
                    </a:p>
                    <a:p>
                      <a:pPr algn="ctr">
                        <a:lnSpc>
                          <a:spcPct val="115000"/>
                        </a:lnSpc>
                        <a:spcAft>
                          <a:spcPts val="0"/>
                        </a:spcAft>
                      </a:pPr>
                      <a:r>
                        <a:rPr lang="ro-RO" sz="1200" b="1" dirty="0" smtClean="0">
                          <a:latin typeface="Calibri"/>
                          <a:ea typeface="Calibri"/>
                          <a:cs typeface="Times New Roman"/>
                        </a:rPr>
                        <a:t>33,61%</a:t>
                      </a:r>
                      <a:endParaRPr lang="ro-RO" sz="12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439718"/>
          </a:xfrm>
        </p:spPr>
        <p:txBody>
          <a:bodyPr>
            <a:normAutofit/>
          </a:bodyPr>
          <a:lstStyle/>
          <a:p>
            <a:r>
              <a:rPr lang="ro-RO" sz="2000" dirty="0" smtClean="0"/>
              <a:t>Elevi care s-au remarcat în concursuri școlare V-Viii</a:t>
            </a:r>
            <a:endParaRPr lang="ro-RO" sz="2000" dirty="0"/>
          </a:p>
        </p:txBody>
      </p:sp>
      <p:graphicFrame>
        <p:nvGraphicFramePr>
          <p:cNvPr id="4" name="Content Placeholder 3"/>
          <p:cNvGraphicFramePr>
            <a:graphicFrameLocks noGrp="1"/>
          </p:cNvGraphicFramePr>
          <p:nvPr>
            <p:ph sz="quarter" idx="1"/>
          </p:nvPr>
        </p:nvGraphicFramePr>
        <p:xfrm>
          <a:off x="428596" y="1142984"/>
          <a:ext cx="8186740" cy="5177792"/>
        </p:xfrm>
        <a:graphic>
          <a:graphicData uri="http://schemas.openxmlformats.org/drawingml/2006/table">
            <a:tbl>
              <a:tblPr firstRow="1" bandRow="1">
                <a:tableStyleId>{5C22544A-7EE6-4342-B048-85BDC9FD1C3A}</a:tableStyleId>
              </a:tblPr>
              <a:tblGrid>
                <a:gridCol w="971528"/>
                <a:gridCol w="4529198"/>
                <a:gridCol w="1214446"/>
                <a:gridCol w="571504"/>
                <a:gridCol w="900064"/>
              </a:tblGrid>
              <a:tr h="285752">
                <a:tc>
                  <a:txBody>
                    <a:bodyPr/>
                    <a:lstStyle/>
                    <a:p>
                      <a:pPr algn="ctr"/>
                      <a:r>
                        <a:rPr lang="ro-RO" sz="1200" dirty="0" smtClean="0">
                          <a:solidFill>
                            <a:schemeClr val="tx1"/>
                          </a:solidFill>
                        </a:rPr>
                        <a:t>Clasa</a:t>
                      </a:r>
                      <a:endParaRPr lang="ro-RO" sz="1200" dirty="0">
                        <a:solidFill>
                          <a:schemeClr val="tx1"/>
                        </a:solidFill>
                      </a:endParaRPr>
                    </a:p>
                  </a:txBody>
                  <a:tcPr/>
                </a:tc>
                <a:tc>
                  <a:txBody>
                    <a:bodyPr/>
                    <a:lstStyle/>
                    <a:p>
                      <a:pPr algn="ctr">
                        <a:lnSpc>
                          <a:spcPct val="115000"/>
                        </a:lnSpc>
                        <a:spcAft>
                          <a:spcPts val="0"/>
                        </a:spcAft>
                      </a:pPr>
                      <a:r>
                        <a:rPr lang="ro-RO" sz="1100" dirty="0" smtClean="0">
                          <a:solidFill>
                            <a:schemeClr val="tx1"/>
                          </a:solidFill>
                          <a:latin typeface="Times New Roman"/>
                          <a:ea typeface="Times New Roman"/>
                          <a:cs typeface="Times New Roman"/>
                        </a:rPr>
                        <a:t>Numele și prenumele elevului</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Inv./Prof.</a:t>
                      </a:r>
                      <a:r>
                        <a:rPr lang="ro-RO" sz="1100" baseline="0" dirty="0" smtClean="0">
                          <a:solidFill>
                            <a:schemeClr val="tx1"/>
                          </a:solidFill>
                          <a:latin typeface="Calibri"/>
                          <a:ea typeface="Calibri"/>
                          <a:cs typeface="Times New Roman"/>
                        </a:rPr>
                        <a:t> /Dirig.</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Nr.</a:t>
                      </a:r>
                      <a:endParaRPr lang="ro-RO" sz="11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ro-RO" sz="1100" dirty="0" smtClean="0">
                          <a:solidFill>
                            <a:schemeClr val="tx1"/>
                          </a:solidFill>
                          <a:latin typeface="Calibri"/>
                          <a:ea typeface="Calibri"/>
                          <a:cs typeface="Times New Roman"/>
                        </a:rPr>
                        <a:t>Procent</a:t>
                      </a:r>
                      <a:endParaRPr lang="ro-RO" sz="1100" dirty="0">
                        <a:solidFill>
                          <a:schemeClr val="tx1"/>
                        </a:solidFill>
                        <a:latin typeface="Calibri"/>
                        <a:ea typeface="Calibri"/>
                        <a:cs typeface="Times New Roman"/>
                      </a:endParaRPr>
                    </a:p>
                  </a:txBody>
                  <a:tcPr marL="68580" marR="68580" marT="0" marB="0"/>
                </a:tc>
              </a:tr>
              <a:tr h="214314">
                <a:tc>
                  <a:txBody>
                    <a:bodyPr/>
                    <a:lstStyle/>
                    <a:p>
                      <a:pPr algn="ctr"/>
                      <a:r>
                        <a:rPr lang="ro-RO" sz="1200" dirty="0" smtClean="0"/>
                        <a:t>V A</a:t>
                      </a:r>
                      <a:endParaRPr lang="ro-RO" sz="1200" dirty="0"/>
                    </a:p>
                  </a:txBody>
                  <a:tcPr/>
                </a:tc>
                <a:tc>
                  <a:txBody>
                    <a:bodyPr/>
                    <a:lstStyle/>
                    <a:p>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a:p>
                  </a:txBody>
                  <a:tcPr/>
                </a:tc>
              </a:tr>
              <a:tr h="225746">
                <a:tc>
                  <a:txBody>
                    <a:bodyPr/>
                    <a:lstStyle/>
                    <a:p>
                      <a:pPr algn="ctr"/>
                      <a:r>
                        <a:rPr lang="ro-RO" sz="1200" dirty="0" smtClean="0"/>
                        <a:t>V B</a:t>
                      </a:r>
                      <a:endParaRPr lang="ro-RO" sz="1200" dirty="0"/>
                    </a:p>
                  </a:txBody>
                  <a:tcPr/>
                </a:tc>
                <a:tc>
                  <a:txBody>
                    <a:bodyPr/>
                    <a:lstStyle/>
                    <a:p>
                      <a:r>
                        <a:rPr kumimoji="0" lang="ro-RO" sz="1100" kern="1200" dirty="0" smtClean="0">
                          <a:solidFill>
                            <a:schemeClr val="dk1"/>
                          </a:solidFill>
                          <a:latin typeface="+mn-lt"/>
                          <a:ea typeface="+mn-ea"/>
                          <a:cs typeface="+mn-cs"/>
                        </a:rPr>
                        <a:t>Libotean Cristina,</a:t>
                      </a:r>
                      <a:r>
                        <a:rPr kumimoji="0" lang="ro-RO" sz="1100" kern="1200" baseline="0" dirty="0" smtClean="0">
                          <a:solidFill>
                            <a:schemeClr val="dk1"/>
                          </a:solidFill>
                          <a:latin typeface="+mn-lt"/>
                          <a:ea typeface="+mn-ea"/>
                          <a:cs typeface="+mn-cs"/>
                        </a:rPr>
                        <a:t> </a:t>
                      </a:r>
                      <a:r>
                        <a:rPr kumimoji="0" lang="ro-RO" sz="1100" kern="1200" dirty="0" smtClean="0">
                          <a:solidFill>
                            <a:schemeClr val="dk1"/>
                          </a:solidFill>
                          <a:latin typeface="+mn-lt"/>
                          <a:ea typeface="+mn-ea"/>
                          <a:cs typeface="+mn-cs"/>
                        </a:rPr>
                        <a:t>Pupeză Cristina, Rus Alisa, Hosu Andrei, Pop Moldovan Ionut, Marza Ramona, Silveșan Cristina, Fluieraș Sorina</a:t>
                      </a:r>
                      <a:endParaRPr lang="ro-RO" sz="1100" dirty="0"/>
                    </a:p>
                  </a:txBody>
                  <a:tcPr/>
                </a:tc>
                <a:tc>
                  <a:txBody>
                    <a:bodyPr/>
                    <a:lstStyle/>
                    <a:p>
                      <a:endParaRPr lang="ro-RO" sz="1200"/>
                    </a:p>
                  </a:txBody>
                  <a:tcPr/>
                </a:tc>
                <a:tc>
                  <a:txBody>
                    <a:bodyPr/>
                    <a:lstStyle/>
                    <a:p>
                      <a:endParaRPr lang="ro-RO" sz="1200"/>
                    </a:p>
                  </a:txBody>
                  <a:tcPr/>
                </a:tc>
                <a:tc>
                  <a:txBody>
                    <a:bodyPr/>
                    <a:lstStyle/>
                    <a:p>
                      <a:endParaRPr lang="ro-RO" sz="1200"/>
                    </a:p>
                  </a:txBody>
                  <a:tcPr/>
                </a:tc>
              </a:tr>
              <a:tr h="237178">
                <a:tc>
                  <a:txBody>
                    <a:bodyPr/>
                    <a:lstStyle/>
                    <a:p>
                      <a:pPr algn="ctr"/>
                      <a:r>
                        <a:rPr lang="ro-RO" sz="1200" dirty="0" smtClean="0"/>
                        <a:t>V</a:t>
                      </a:r>
                      <a:r>
                        <a:rPr lang="ro-RO" sz="1200" baseline="0" dirty="0" smtClean="0"/>
                        <a:t> C</a:t>
                      </a:r>
                      <a:endParaRPr lang="ro-RO" sz="1200" dirty="0"/>
                    </a:p>
                  </a:txBody>
                  <a:tcPr/>
                </a:tc>
                <a:tc>
                  <a:txBody>
                    <a:bodyPr/>
                    <a:lstStyle/>
                    <a:p>
                      <a:r>
                        <a:rPr kumimoji="0" lang="ro-RO" sz="1100" kern="1200" dirty="0" smtClean="0">
                          <a:solidFill>
                            <a:schemeClr val="dk1"/>
                          </a:solidFill>
                          <a:latin typeface="+mn-lt"/>
                          <a:ea typeface="+mn-ea"/>
                          <a:cs typeface="+mn-cs"/>
                        </a:rPr>
                        <a:t>Gabor Gabor</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a:p>
                  </a:txBody>
                  <a:tcPr/>
                </a:tc>
              </a:tr>
              <a:tr h="248610">
                <a:tc>
                  <a:txBody>
                    <a:bodyPr/>
                    <a:lstStyle/>
                    <a:p>
                      <a:pPr algn="ctr"/>
                      <a:r>
                        <a:rPr lang="ro-RO" sz="1200" dirty="0" smtClean="0"/>
                        <a:t>VI A</a:t>
                      </a:r>
                      <a:endParaRPr lang="ro-RO" sz="1200" dirty="0"/>
                    </a:p>
                  </a:txBody>
                  <a:tcPr/>
                </a:tc>
                <a:tc>
                  <a:txBody>
                    <a:bodyPr/>
                    <a:lstStyle/>
                    <a:p>
                      <a:r>
                        <a:rPr lang="ro-RO" sz="1100" dirty="0" smtClean="0"/>
                        <a:t>Șimișdean Mădălina, Rus Bianca, Petrican Ioana</a:t>
                      </a:r>
                      <a:endParaRPr lang="ro-RO" sz="1100" dirty="0"/>
                    </a:p>
                  </a:txBody>
                  <a:tcPr/>
                </a:tc>
                <a:tc>
                  <a:txBody>
                    <a:bodyPr/>
                    <a:lstStyle/>
                    <a:p>
                      <a:endParaRPr lang="ro-RO" sz="1200"/>
                    </a:p>
                  </a:txBody>
                  <a:tcPr/>
                </a:tc>
                <a:tc>
                  <a:txBody>
                    <a:bodyPr/>
                    <a:lstStyle/>
                    <a:p>
                      <a:endParaRPr lang="ro-RO" sz="1200" dirty="0"/>
                    </a:p>
                  </a:txBody>
                  <a:tcPr/>
                </a:tc>
                <a:tc>
                  <a:txBody>
                    <a:bodyPr/>
                    <a:lstStyle/>
                    <a:p>
                      <a:endParaRPr lang="ro-RO" sz="1200" dirty="0"/>
                    </a:p>
                  </a:txBody>
                  <a:tcPr/>
                </a:tc>
              </a:tr>
              <a:tr h="188604">
                <a:tc>
                  <a:txBody>
                    <a:bodyPr/>
                    <a:lstStyle/>
                    <a:p>
                      <a:pPr algn="ctr"/>
                      <a:r>
                        <a:rPr lang="ro-RO" sz="1200" dirty="0" smtClean="0"/>
                        <a:t>VI B</a:t>
                      </a:r>
                      <a:endParaRPr lang="ro-RO" sz="1200" dirty="0"/>
                    </a:p>
                  </a:txBody>
                  <a:tcPr/>
                </a:tc>
                <a:tc>
                  <a:txBody>
                    <a:bodyPr/>
                    <a:lstStyle/>
                    <a:p>
                      <a:r>
                        <a:rPr kumimoji="0" lang="ro-RO" sz="1100" kern="1200" dirty="0" smtClean="0">
                          <a:solidFill>
                            <a:schemeClr val="dk1"/>
                          </a:solidFill>
                          <a:latin typeface="+mn-lt"/>
                          <a:ea typeface="+mn-ea"/>
                          <a:cs typeface="+mn-cs"/>
                        </a:rPr>
                        <a:t>Mureșan Cristina, Halas Andreea, Romanese Andrada, Mehelean Denisa,</a:t>
                      </a:r>
                      <a:r>
                        <a:rPr kumimoji="0" lang="ro-RO" sz="1100" kern="1200" baseline="0" dirty="0" smtClean="0">
                          <a:solidFill>
                            <a:schemeClr val="dk1"/>
                          </a:solidFill>
                          <a:latin typeface="+mn-lt"/>
                          <a:ea typeface="+mn-ea"/>
                          <a:cs typeface="+mn-cs"/>
                        </a:rPr>
                        <a:t> </a:t>
                      </a:r>
                      <a:r>
                        <a:rPr kumimoji="0" lang="ro-RO" sz="1100" kern="1200" dirty="0" smtClean="0">
                          <a:solidFill>
                            <a:schemeClr val="dk1"/>
                          </a:solidFill>
                          <a:latin typeface="+mn-lt"/>
                          <a:ea typeface="+mn-ea"/>
                          <a:cs typeface="+mn-cs"/>
                        </a:rPr>
                        <a:t>Toderel Gabriela, Petrican Ioana</a:t>
                      </a:r>
                      <a:endParaRPr lang="ro-RO" sz="1100" dirty="0"/>
                    </a:p>
                  </a:txBody>
                  <a:tcPr/>
                </a:tc>
                <a:tc>
                  <a:txBody>
                    <a:bodyPr/>
                    <a:lstStyle/>
                    <a:p>
                      <a:endParaRPr lang="ro-RO" sz="1200" dirty="0"/>
                    </a:p>
                  </a:txBody>
                  <a:tcPr/>
                </a:tc>
                <a:tc>
                  <a:txBody>
                    <a:bodyPr/>
                    <a:lstStyle/>
                    <a:p>
                      <a:endParaRPr lang="ro-RO" sz="1200"/>
                    </a:p>
                  </a:txBody>
                  <a:tcPr/>
                </a:tc>
                <a:tc>
                  <a:txBody>
                    <a:bodyPr/>
                    <a:lstStyle/>
                    <a:p>
                      <a:endParaRPr lang="ro-RO" sz="1200" dirty="0"/>
                    </a:p>
                  </a:txBody>
                  <a:tcPr/>
                </a:tc>
              </a:tr>
              <a:tr h="271474">
                <a:tc>
                  <a:txBody>
                    <a:bodyPr/>
                    <a:lstStyle/>
                    <a:p>
                      <a:pPr algn="ctr"/>
                      <a:r>
                        <a:rPr lang="ro-RO" sz="1200" dirty="0" smtClean="0"/>
                        <a:t>VI C</a:t>
                      </a:r>
                      <a:endParaRPr lang="ro-RO" sz="1200" dirty="0"/>
                    </a:p>
                  </a:txBody>
                  <a:tcPr/>
                </a:tc>
                <a:tc>
                  <a:txBody>
                    <a:bodyPr/>
                    <a:lstStyle/>
                    <a:p>
                      <a:endParaRPr lang="ro-RO" sz="1100" dirty="0"/>
                    </a:p>
                  </a:txBody>
                  <a:tcPr/>
                </a:tc>
                <a:tc>
                  <a:txBody>
                    <a:bodyPr/>
                    <a:lstStyle/>
                    <a:p>
                      <a:endParaRPr lang="ro-RO" sz="1200"/>
                    </a:p>
                  </a:txBody>
                  <a:tcPr/>
                </a:tc>
                <a:tc>
                  <a:txBody>
                    <a:bodyPr/>
                    <a:lstStyle/>
                    <a:p>
                      <a:endParaRPr lang="ro-RO" sz="1200"/>
                    </a:p>
                  </a:txBody>
                  <a:tcPr/>
                </a:tc>
                <a:tc>
                  <a:txBody>
                    <a:bodyPr/>
                    <a:lstStyle/>
                    <a:p>
                      <a:endParaRPr lang="ro-RO" sz="1200" dirty="0"/>
                    </a:p>
                  </a:txBody>
                  <a:tcPr/>
                </a:tc>
              </a:tr>
              <a:tr h="211468">
                <a:tc>
                  <a:txBody>
                    <a:bodyPr/>
                    <a:lstStyle/>
                    <a:p>
                      <a:pPr algn="ctr"/>
                      <a:r>
                        <a:rPr lang="ro-RO" sz="1200" dirty="0" smtClean="0"/>
                        <a:t>VI D</a:t>
                      </a:r>
                      <a:endParaRPr lang="ro-RO" sz="1200" dirty="0"/>
                    </a:p>
                  </a:txBody>
                  <a:tcPr/>
                </a:tc>
                <a:tc>
                  <a:txBody>
                    <a:bodyPr/>
                    <a:lstStyle/>
                    <a:p>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151462">
                <a:tc>
                  <a:txBody>
                    <a:bodyPr/>
                    <a:lstStyle/>
                    <a:p>
                      <a:pPr algn="ctr"/>
                      <a:r>
                        <a:rPr lang="ro-RO" sz="1200" dirty="0" smtClean="0"/>
                        <a:t>VII A</a:t>
                      </a:r>
                      <a:endParaRPr lang="ro-RO" sz="1200" dirty="0"/>
                    </a:p>
                  </a:txBody>
                  <a:tcPr/>
                </a:tc>
                <a:tc>
                  <a:txBody>
                    <a:bodyPr/>
                    <a:lstStyle/>
                    <a:p>
                      <a:r>
                        <a:rPr lang="ro-RO" sz="1100" dirty="0" smtClean="0"/>
                        <a:t>Rusu</a:t>
                      </a:r>
                      <a:r>
                        <a:rPr lang="ro-RO" sz="1100" baseline="0" dirty="0" smtClean="0"/>
                        <a:t> Narcis</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34332">
                <a:tc>
                  <a:txBody>
                    <a:bodyPr/>
                    <a:lstStyle/>
                    <a:p>
                      <a:pPr algn="ctr"/>
                      <a:r>
                        <a:rPr lang="ro-RO" sz="1200" dirty="0" smtClean="0"/>
                        <a:t>VII B</a:t>
                      </a:r>
                      <a:endParaRPr lang="ro-RO" sz="1200" dirty="0"/>
                    </a:p>
                  </a:txBody>
                  <a:tcPr/>
                </a:tc>
                <a:tc>
                  <a:txBody>
                    <a:bodyPr/>
                    <a:lstStyle/>
                    <a:p>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45764">
                <a:tc>
                  <a:txBody>
                    <a:bodyPr/>
                    <a:lstStyle/>
                    <a:p>
                      <a:pPr algn="ctr"/>
                      <a:r>
                        <a:rPr lang="ro-RO" sz="1200" dirty="0" smtClean="0"/>
                        <a:t>VII C</a:t>
                      </a:r>
                      <a:endParaRPr lang="ro-RO" sz="1200" dirty="0"/>
                    </a:p>
                  </a:txBody>
                  <a:tcPr/>
                </a:tc>
                <a:tc>
                  <a:txBody>
                    <a:bodyPr/>
                    <a:lstStyle/>
                    <a:p>
                      <a:r>
                        <a:rPr kumimoji="0" lang="ro-RO" sz="1100" kern="1200" dirty="0" smtClean="0">
                          <a:solidFill>
                            <a:schemeClr val="dk1"/>
                          </a:solidFill>
                          <a:latin typeface="+mn-lt"/>
                          <a:ea typeface="+mn-ea"/>
                          <a:cs typeface="+mn-cs"/>
                        </a:rPr>
                        <a:t>Nagy Izabella, Szekely Szabolcs, Matyas Norbert</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57196">
                <a:tc>
                  <a:txBody>
                    <a:bodyPr/>
                    <a:lstStyle/>
                    <a:p>
                      <a:pPr algn="ctr"/>
                      <a:r>
                        <a:rPr lang="ro-RO" sz="1200" dirty="0" smtClean="0"/>
                        <a:t>VIII A</a:t>
                      </a:r>
                      <a:endParaRPr lang="ro-RO" sz="1200" dirty="0"/>
                    </a:p>
                  </a:txBody>
                  <a:tcPr/>
                </a:tc>
                <a:tc>
                  <a:txBody>
                    <a:bodyPr/>
                    <a:lstStyle/>
                    <a:p>
                      <a:r>
                        <a:rPr kumimoji="0" lang="ro-RO" sz="1100" kern="1200" dirty="0" smtClean="0">
                          <a:solidFill>
                            <a:schemeClr val="dk1"/>
                          </a:solidFill>
                          <a:latin typeface="+mn-lt"/>
                          <a:ea typeface="+mn-ea"/>
                          <a:cs typeface="+mn-cs"/>
                        </a:rPr>
                        <a:t>Marica Andreea, Libotean Alina, Shuller Claudiu, Ciuș D. Cătălin Dănuț</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197190">
                <a:tc>
                  <a:txBody>
                    <a:bodyPr/>
                    <a:lstStyle/>
                    <a:p>
                      <a:pPr algn="ctr"/>
                      <a:r>
                        <a:rPr lang="ro-RO" sz="1200" dirty="0" smtClean="0"/>
                        <a:t>VIII B</a:t>
                      </a:r>
                      <a:endParaRPr lang="ro-RO" sz="1200" dirty="0"/>
                    </a:p>
                  </a:txBody>
                  <a:tcPr/>
                </a:tc>
                <a:tc>
                  <a:txBody>
                    <a:bodyPr/>
                    <a:lstStyle/>
                    <a:p>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57196">
                <a:tc>
                  <a:txBody>
                    <a:bodyPr/>
                    <a:lstStyle/>
                    <a:p>
                      <a:pPr algn="ctr"/>
                      <a:r>
                        <a:rPr lang="ro-RO" sz="1200" dirty="0" smtClean="0"/>
                        <a:t>VIII C</a:t>
                      </a:r>
                      <a:endParaRPr lang="ro-RO" sz="1200" dirty="0"/>
                    </a:p>
                  </a:txBody>
                  <a:tcPr/>
                </a:tc>
                <a:tc>
                  <a:txBody>
                    <a:bodyPr/>
                    <a:lstStyle/>
                    <a:p>
                      <a:r>
                        <a:rPr kumimoji="0" lang="ro-RO" sz="1100" kern="1200" dirty="0" smtClean="0">
                          <a:solidFill>
                            <a:schemeClr val="dk1"/>
                          </a:solidFill>
                          <a:latin typeface="+mn-lt"/>
                          <a:ea typeface="+mn-ea"/>
                          <a:cs typeface="+mn-cs"/>
                        </a:rPr>
                        <a:t>Pop Simona, Campan Roxana, Dan Raluca, Poenar Radu</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20054">
                <a:tc>
                  <a:txBody>
                    <a:bodyPr/>
                    <a:lstStyle/>
                    <a:p>
                      <a:pPr algn="ctr"/>
                      <a:r>
                        <a:rPr lang="ro-RO" sz="1200" dirty="0" smtClean="0"/>
                        <a:t>VIII D</a:t>
                      </a:r>
                      <a:endParaRPr lang="ro-RO" sz="1200" dirty="0"/>
                    </a:p>
                  </a:txBody>
                  <a:tcPr/>
                </a:tc>
                <a:tc>
                  <a:txBody>
                    <a:bodyPr/>
                    <a:lstStyle/>
                    <a:p>
                      <a:r>
                        <a:rPr kumimoji="0" lang="ro-RO" sz="1100" kern="1200" dirty="0" smtClean="0">
                          <a:solidFill>
                            <a:schemeClr val="dk1"/>
                          </a:solidFill>
                          <a:latin typeface="+mn-lt"/>
                          <a:ea typeface="+mn-ea"/>
                          <a:cs typeface="+mn-cs"/>
                        </a:rPr>
                        <a:t>Balint Richard, Kovacs Erika, Reman Julia Hanelore, Simon Brigitta</a:t>
                      </a:r>
                      <a:endParaRPr lang="ro-RO" sz="1100" dirty="0"/>
                    </a:p>
                  </a:txBody>
                  <a:tcPr/>
                </a:tc>
                <a:tc>
                  <a:txBody>
                    <a:bodyPr/>
                    <a:lstStyle/>
                    <a:p>
                      <a:endParaRPr lang="ro-RO" sz="1200" dirty="0"/>
                    </a:p>
                  </a:txBody>
                  <a:tcPr/>
                </a:tc>
                <a:tc>
                  <a:txBody>
                    <a:bodyPr/>
                    <a:lstStyle/>
                    <a:p>
                      <a:endParaRPr lang="ro-RO" sz="1200" dirty="0"/>
                    </a:p>
                  </a:txBody>
                  <a:tcPr/>
                </a:tc>
                <a:tc>
                  <a:txBody>
                    <a:bodyPr/>
                    <a:lstStyle/>
                    <a:p>
                      <a:endParaRPr lang="ro-RO" sz="1200" dirty="0"/>
                    </a:p>
                  </a:txBody>
                  <a:tcPr/>
                </a:tc>
              </a:tr>
              <a:tr h="238148">
                <a:tc>
                  <a:txBody>
                    <a:bodyPr/>
                    <a:lstStyle/>
                    <a:p>
                      <a:pPr algn="ctr"/>
                      <a:r>
                        <a:rPr lang="ro-RO" sz="1200" b="1" dirty="0" smtClean="0"/>
                        <a:t>Total </a:t>
                      </a:r>
                      <a:endParaRPr lang="ro-RO" sz="1200" b="1" dirty="0"/>
                    </a:p>
                  </a:txBody>
                  <a:tcPr/>
                </a:tc>
                <a:tc>
                  <a:txBody>
                    <a:bodyPr/>
                    <a:lstStyle/>
                    <a:p>
                      <a:pPr algn="ctr"/>
                      <a:r>
                        <a:rPr lang="ro-RO" sz="1100" b="1" dirty="0" smtClean="0"/>
                        <a:t>33</a:t>
                      </a:r>
                      <a:endParaRPr lang="ro-RO" sz="1100" b="1" dirty="0"/>
                    </a:p>
                  </a:txBody>
                  <a:tcPr/>
                </a:tc>
                <a:tc>
                  <a:txBody>
                    <a:bodyPr/>
                    <a:lstStyle/>
                    <a:p>
                      <a:endParaRPr lang="ro-RO" sz="1200" b="1" dirty="0"/>
                    </a:p>
                  </a:txBody>
                  <a:tcPr/>
                </a:tc>
                <a:tc>
                  <a:txBody>
                    <a:bodyPr/>
                    <a:lstStyle/>
                    <a:p>
                      <a:endParaRPr lang="ro-RO" sz="1200" b="1" dirty="0"/>
                    </a:p>
                  </a:txBody>
                  <a:tcPr/>
                </a:tc>
                <a:tc>
                  <a:txBody>
                    <a:bodyPr/>
                    <a:lstStyle/>
                    <a:p>
                      <a:endParaRPr lang="ro-RO" sz="1200" b="1"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439718"/>
          </a:xfrm>
        </p:spPr>
        <p:txBody>
          <a:bodyPr>
            <a:normAutofit fontScale="90000"/>
          </a:bodyPr>
          <a:lstStyle/>
          <a:p>
            <a:r>
              <a:rPr lang="ro-RO" dirty="0" smtClean="0"/>
              <a:t>I. Activitatea managerială</a:t>
            </a:r>
            <a:endParaRPr lang="ro-RO" dirty="0"/>
          </a:p>
        </p:txBody>
      </p:sp>
      <p:sp>
        <p:nvSpPr>
          <p:cNvPr id="3" name="Substituent conținut 2"/>
          <p:cNvSpPr>
            <a:spLocks noGrp="1"/>
          </p:cNvSpPr>
          <p:nvPr>
            <p:ph sz="quarter" idx="1"/>
          </p:nvPr>
        </p:nvSpPr>
        <p:spPr>
          <a:xfrm>
            <a:off x="457200" y="857232"/>
            <a:ext cx="7467600" cy="5616720"/>
          </a:xfrm>
        </p:spPr>
        <p:txBody>
          <a:bodyPr>
            <a:normAutofit/>
          </a:bodyPr>
          <a:lstStyle/>
          <a:p>
            <a:r>
              <a:rPr lang="ro-RO" sz="1800" dirty="0" smtClean="0"/>
              <a:t>S-a realizat încadrarea cu personal didactic calificat, conform repartiţiei computerizate </a:t>
            </a:r>
            <a:r>
              <a:rPr lang="vi-VN" sz="1800" dirty="0" smtClean="0"/>
              <a:t>realizate la nivelul I.</a:t>
            </a:r>
            <a:r>
              <a:rPr lang="ro-RO" sz="1800" dirty="0" smtClean="0"/>
              <a:t>S</a:t>
            </a:r>
            <a:r>
              <a:rPr lang="vi-VN" sz="1800" dirty="0" smtClean="0"/>
              <a:t>.J.B</a:t>
            </a:r>
            <a:r>
              <a:rPr lang="ro-RO" sz="1800" dirty="0" smtClean="0"/>
              <a:t>istrița-Năsăud</a:t>
            </a:r>
            <a:r>
              <a:rPr lang="vi-VN" sz="1800" dirty="0" smtClean="0"/>
              <a:t>;</a:t>
            </a:r>
            <a:endParaRPr lang="ro-RO" sz="1800" dirty="0" smtClean="0"/>
          </a:p>
          <a:p>
            <a:r>
              <a:rPr lang="ro-RO" sz="1800" dirty="0" smtClean="0"/>
              <a:t>S-au constituit catedrele cadrelor didactice, comisiile metodice și tehnnice </a:t>
            </a:r>
          </a:p>
          <a:p>
            <a:r>
              <a:rPr lang="ro-RO" sz="1800" dirty="0" smtClean="0"/>
              <a:t>S-a asigurat integrarea în colectivul didactic şi sprijinirea cadrelor didactice aflate în primul an de activitate în școala noastră;</a:t>
            </a:r>
          </a:p>
          <a:p>
            <a:r>
              <a:rPr lang="ro-RO" sz="1800" dirty="0" smtClean="0"/>
              <a:t>S</a:t>
            </a:r>
            <a:r>
              <a:rPr lang="pt-BR" sz="1800" dirty="0" smtClean="0"/>
              <a:t>-a realizat şi a fost monitorizată activitatea de planificare a activităţii didactice;</a:t>
            </a:r>
            <a:endParaRPr lang="ro-RO" sz="1800" dirty="0" smtClean="0"/>
          </a:p>
          <a:p>
            <a:r>
              <a:rPr lang="ro-RO" sz="1800" dirty="0" smtClean="0"/>
              <a:t>S-a instituit o mai mare rigoare în aplicarea procedurilor legale şi a prevederilor din </a:t>
            </a:r>
            <a:r>
              <a:rPr lang="pt-BR" sz="1800" dirty="0" smtClean="0"/>
              <a:t>Regulamentul de </a:t>
            </a:r>
            <a:r>
              <a:rPr lang="ro-RO" sz="1800" dirty="0" smtClean="0"/>
              <a:t>Organizare și F</a:t>
            </a:r>
            <a:r>
              <a:rPr lang="pt-BR" sz="1800" dirty="0" smtClean="0"/>
              <a:t>uncţionare a </a:t>
            </a:r>
            <a:r>
              <a:rPr lang="ro-RO" sz="1800" dirty="0" smtClean="0"/>
              <a:t>Î</a:t>
            </a:r>
            <a:r>
              <a:rPr lang="pt-BR" sz="1800" dirty="0" smtClean="0"/>
              <a:t>nvăţământului </a:t>
            </a:r>
            <a:r>
              <a:rPr lang="ro-RO" sz="1800" dirty="0" smtClean="0"/>
              <a:t>P</a:t>
            </a:r>
            <a:r>
              <a:rPr lang="pt-BR" sz="1800" dirty="0" smtClean="0"/>
              <a:t>reuniversitar, cat şi a prevederilor din</a:t>
            </a:r>
            <a:r>
              <a:rPr lang="ro-RO" sz="1800" dirty="0" smtClean="0"/>
              <a:t> </a:t>
            </a:r>
            <a:r>
              <a:rPr lang="vi-VN" sz="1800" dirty="0" smtClean="0"/>
              <a:t>Regulamentul de Ordine Interioară;</a:t>
            </a:r>
            <a:endParaRPr lang="ro-RO" sz="1800" dirty="0" smtClean="0"/>
          </a:p>
          <a:p>
            <a:r>
              <a:rPr lang="ro-RO" sz="1800" dirty="0" smtClean="0"/>
              <a:t>S-a reorganizat programul de lucru și sectoarele personalului de îngrijire și curățenie.</a:t>
            </a:r>
          </a:p>
          <a:p>
            <a:endParaRPr lang="ro-RO" sz="1800" dirty="0" smtClean="0"/>
          </a:p>
          <a:p>
            <a:pPr algn="ctr">
              <a:buNone/>
            </a:pPr>
            <a:r>
              <a:rPr lang="ro-RO" sz="1800" dirty="0" smtClean="0"/>
              <a:t>S-au identificat următoarele puncte tari și slabe: </a:t>
            </a:r>
          </a:p>
          <a:p>
            <a:pPr algn="ctr">
              <a:buNone/>
            </a:pPr>
            <a:endParaRPr lang="ro-RO" sz="1800" dirty="0" smtClean="0"/>
          </a:p>
          <a:p>
            <a:pPr algn="ctr">
              <a:buNone/>
            </a:pPr>
            <a:endParaRPr lang="ro-R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54032"/>
          </a:xfrm>
        </p:spPr>
        <p:txBody>
          <a:bodyPr>
            <a:normAutofit fontScale="90000"/>
          </a:bodyPr>
          <a:lstStyle/>
          <a:p>
            <a:r>
              <a:rPr lang="ro-RO" sz="2000" dirty="0" smtClean="0"/>
              <a:t>Profesori care au obținut rezultate (premii și mențiuni) în diferite etape ale concursurilor școlare din SEM I</a:t>
            </a:r>
            <a:endParaRPr lang="ro-RO" sz="2000" dirty="0"/>
          </a:p>
        </p:txBody>
      </p:sp>
      <p:sp>
        <p:nvSpPr>
          <p:cNvPr id="3" name="Content Placeholder 2"/>
          <p:cNvSpPr>
            <a:spLocks noGrp="1"/>
          </p:cNvSpPr>
          <p:nvPr>
            <p:ph sz="quarter" idx="1"/>
          </p:nvPr>
        </p:nvSpPr>
        <p:spPr>
          <a:xfrm>
            <a:off x="457200" y="1000108"/>
            <a:ext cx="7467600" cy="5473844"/>
          </a:xfrm>
        </p:spPr>
        <p:txBody>
          <a:bodyPr/>
          <a:lstStyle/>
          <a:p>
            <a:r>
              <a:rPr lang="ro-RO" dirty="0" smtClean="0"/>
              <a:t>Corcea Niculae</a:t>
            </a:r>
          </a:p>
          <a:p>
            <a:r>
              <a:rPr lang="ro-RO" dirty="0" smtClean="0"/>
              <a:t>Szasz Carmen</a:t>
            </a:r>
          </a:p>
          <a:p>
            <a:r>
              <a:rPr lang="ro-RO" dirty="0" smtClean="0"/>
              <a:t>Balazs Eva</a:t>
            </a:r>
          </a:p>
          <a:p>
            <a:r>
              <a:rPr lang="ro-RO" dirty="0" smtClean="0"/>
              <a:t>Denes Eniko</a:t>
            </a:r>
          </a:p>
          <a:p>
            <a:r>
              <a:rPr lang="ro-RO" dirty="0" smtClean="0"/>
              <a:t>Pop Oana</a:t>
            </a:r>
          </a:p>
          <a:p>
            <a:r>
              <a:rPr lang="ro-RO" dirty="0" smtClean="0"/>
              <a:t>Moldovan Ileana</a:t>
            </a:r>
          </a:p>
          <a:p>
            <a:r>
              <a:rPr lang="ro-RO" dirty="0" smtClean="0"/>
              <a:t>Marc Vasile</a:t>
            </a:r>
          </a:p>
          <a:p>
            <a:r>
              <a:rPr lang="ro-RO" dirty="0" smtClean="0"/>
              <a:t>Danciu Teodor</a:t>
            </a:r>
          </a:p>
          <a:p>
            <a:r>
              <a:rPr lang="ro-RO" dirty="0" smtClean="0"/>
              <a:t>Brătan Ioan</a:t>
            </a:r>
          </a:p>
          <a:p>
            <a:r>
              <a:rPr lang="ro-RO" dirty="0" smtClean="0"/>
              <a:t>Morar Alina</a:t>
            </a:r>
          </a:p>
          <a:p>
            <a:r>
              <a:rPr lang="ro-RO" dirty="0" err="1" smtClean="0"/>
              <a:t>Becsky</a:t>
            </a:r>
            <a:r>
              <a:rPr lang="ro-RO" dirty="0" smtClean="0"/>
              <a:t> </a:t>
            </a:r>
            <a:r>
              <a:rPr lang="ro-RO" dirty="0" err="1" smtClean="0"/>
              <a:t>Hajnalka</a:t>
            </a:r>
            <a:endParaRPr lang="ro-RO" dirty="0" smtClean="0"/>
          </a:p>
          <a:p>
            <a:endParaRPr lang="ro-R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8115328" cy="654032"/>
          </a:xfrm>
        </p:spPr>
        <p:txBody>
          <a:bodyPr>
            <a:normAutofit/>
          </a:bodyPr>
          <a:lstStyle/>
          <a:p>
            <a:r>
              <a:rPr lang="ro-RO" sz="2000" dirty="0" smtClean="0"/>
              <a:t>VI. Activitatea personalului didactic auxiliar și nedidactic</a:t>
            </a:r>
            <a:endParaRPr lang="ro-RO" sz="2000" dirty="0"/>
          </a:p>
        </p:txBody>
      </p:sp>
      <p:sp>
        <p:nvSpPr>
          <p:cNvPr id="3" name="Substituent conținut 2"/>
          <p:cNvSpPr>
            <a:spLocks noGrp="1"/>
          </p:cNvSpPr>
          <p:nvPr>
            <p:ph sz="quarter" idx="1"/>
          </p:nvPr>
        </p:nvSpPr>
        <p:spPr>
          <a:xfrm>
            <a:off x="457200" y="1000108"/>
            <a:ext cx="8115328" cy="5473844"/>
          </a:xfrm>
        </p:spPr>
        <p:txBody>
          <a:bodyPr>
            <a:normAutofit/>
          </a:bodyPr>
          <a:lstStyle/>
          <a:p>
            <a:r>
              <a:rPr lang="vi-VN" sz="1800" dirty="0" smtClean="0"/>
              <a:t>Serviciul Secretariat a desfăşurat activitatea incluzând acţiuni specifice, răspunzând cu promtitudine tuturor</a:t>
            </a:r>
            <a:r>
              <a:rPr lang="ro-RO" sz="1800" dirty="0" smtClean="0"/>
              <a:t> </a:t>
            </a:r>
            <a:r>
              <a:rPr lang="vi-VN" sz="1800" dirty="0" smtClean="0"/>
              <a:t>solicitărilor conducerii şcolii, permiţând astfel rezolvarea eficientă a problemelor şcolii.</a:t>
            </a:r>
          </a:p>
          <a:p>
            <a:r>
              <a:rPr lang="vi-VN" sz="1800" dirty="0" smtClean="0"/>
              <a:t>Biblioteca şcolii a stat în permanenţă la dispoziţia elevilor </a:t>
            </a:r>
            <a:r>
              <a:rPr lang="ro-RO" sz="1800" dirty="0" smtClean="0"/>
              <a:t> și profesorilor </a:t>
            </a:r>
            <a:r>
              <a:rPr lang="vi-VN" sz="1800" dirty="0" smtClean="0"/>
              <a:t>prin fondul de carte, prin manuale şi prin</a:t>
            </a:r>
            <a:r>
              <a:rPr lang="ro-RO" sz="1800" dirty="0" smtClean="0"/>
              <a:t> xeroxarea fișelor de activități și evaluare sau alte documente școlare necesare cadrelor didactice pentru buna desfășurare a activităților la clasă.</a:t>
            </a:r>
          </a:p>
          <a:p>
            <a:r>
              <a:rPr lang="vi-VN" sz="1800" dirty="0" smtClean="0"/>
              <a:t>Laboran</a:t>
            </a:r>
            <a:r>
              <a:rPr lang="ro-RO" sz="1800" dirty="0" smtClean="0"/>
              <a:t>tul</a:t>
            </a:r>
            <a:r>
              <a:rPr lang="vi-VN" sz="1800" dirty="0" smtClean="0"/>
              <a:t> şcolii îşi îndepline</a:t>
            </a:r>
            <a:r>
              <a:rPr lang="ro-RO" sz="1800" dirty="0" smtClean="0"/>
              <a:t>ște</a:t>
            </a:r>
            <a:r>
              <a:rPr lang="vi-VN" sz="1800" dirty="0" smtClean="0"/>
              <a:t> activitatea contribuind la buna desfăşurare</a:t>
            </a:r>
            <a:r>
              <a:rPr lang="ro-RO" sz="1800" dirty="0" smtClean="0"/>
              <a:t> </a:t>
            </a:r>
            <a:r>
              <a:rPr lang="vi-VN" sz="1800" dirty="0" smtClean="0"/>
              <a:t>a orelor de fizică, chimie și biologie</a:t>
            </a:r>
            <a:r>
              <a:rPr lang="ro-RO" sz="1800" dirty="0" smtClean="0"/>
              <a:t> </a:t>
            </a:r>
            <a:r>
              <a:rPr lang="it-IT" sz="1800" dirty="0" smtClean="0"/>
              <a:t>conform fişei postului şi prevederilor stabilite.</a:t>
            </a:r>
          </a:p>
          <a:p>
            <a:r>
              <a:rPr lang="vi-VN" sz="1800" dirty="0" smtClean="0"/>
              <a:t>Serviciul Contabilitate îşi desfăşoară activitatea conform fişei postului în mod eficient colaborând cu echipa</a:t>
            </a:r>
            <a:r>
              <a:rPr lang="ro-RO" sz="1800" dirty="0" smtClean="0"/>
              <a:t> </a:t>
            </a:r>
            <a:r>
              <a:rPr lang="it-IT" sz="1800" dirty="0" smtClean="0"/>
              <a:t>managerială, întocmind corect şi la timp documentele aferente.</a:t>
            </a:r>
          </a:p>
          <a:p>
            <a:r>
              <a:rPr lang="vi-VN" sz="1800" dirty="0" smtClean="0"/>
              <a:t>În ceea ce priveşte personalul de întreţinere şi îngrijire se poate menţiona că spaţiul destinat procesului</a:t>
            </a:r>
            <a:r>
              <a:rPr lang="ro-RO" sz="1800" dirty="0" smtClean="0"/>
              <a:t> </a:t>
            </a:r>
            <a:r>
              <a:rPr lang="vi-VN" sz="1800" dirty="0" smtClean="0"/>
              <a:t>instructiv - educativ a fost bine întreţinut, dar mai sunt probleme în privinţa respectării fișei postului</a:t>
            </a:r>
            <a:r>
              <a:rPr lang="ro-RO" sz="1800" dirty="0" smtClean="0"/>
              <a:t>.</a:t>
            </a:r>
            <a:endParaRPr lang="ro-RO"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ro-RO" dirty="0" smtClean="0"/>
              <a:t>VII. parteneriate educationale</a:t>
            </a:r>
            <a:endParaRPr lang="ro-RO" dirty="0"/>
          </a:p>
        </p:txBody>
      </p:sp>
      <p:sp>
        <p:nvSpPr>
          <p:cNvPr id="3" name="Content Placeholder 2"/>
          <p:cNvSpPr>
            <a:spLocks noGrp="1"/>
          </p:cNvSpPr>
          <p:nvPr>
            <p:ph sz="quarter" idx="1"/>
          </p:nvPr>
        </p:nvSpPr>
        <p:spPr>
          <a:xfrm>
            <a:off x="457200" y="857232"/>
            <a:ext cx="8258204" cy="5616720"/>
          </a:xfrm>
        </p:spPr>
        <p:txBody>
          <a:bodyPr/>
          <a:lstStyle/>
          <a:p>
            <a:r>
              <a:rPr lang="ro-RO" sz="1800" dirty="0" smtClean="0"/>
              <a:t>Parteneriate educaționale cu diferite instituții -18 (vezi site-ul școlii)</a:t>
            </a:r>
          </a:p>
          <a:p>
            <a:pPr>
              <a:buFont typeface="Arial" pitchFamily="34" charset="0"/>
              <a:buChar char="•"/>
            </a:pPr>
            <a:r>
              <a:rPr lang="ro-RO" sz="1800" dirty="0" smtClean="0"/>
              <a:t>Clubul Saeculum, </a:t>
            </a:r>
          </a:p>
          <a:p>
            <a:pPr>
              <a:buFont typeface="Arial" pitchFamily="34" charset="0"/>
              <a:buChar char="•"/>
            </a:pPr>
            <a:r>
              <a:rPr lang="ro-RO" sz="1800" dirty="0" smtClean="0"/>
              <a:t>CSEI Beclean, </a:t>
            </a:r>
          </a:p>
          <a:p>
            <a:pPr>
              <a:buFont typeface="Arial" pitchFamily="34" charset="0"/>
              <a:buChar char="•"/>
            </a:pPr>
            <a:r>
              <a:rPr lang="ro-RO" sz="1800" dirty="0" smtClean="0"/>
              <a:t>Grădinița cu Program Normal ”1Iunie”, </a:t>
            </a:r>
          </a:p>
          <a:p>
            <a:pPr>
              <a:buFont typeface="Arial" pitchFamily="34" charset="0"/>
              <a:buChar char="•"/>
            </a:pPr>
            <a:r>
              <a:rPr lang="vi-VN" sz="1800" dirty="0" smtClean="0"/>
              <a:t>Grădiniţa cu Program Prelungit „Albă ca Zăpada”</a:t>
            </a:r>
            <a:r>
              <a:rPr lang="ro-RO" sz="1800" dirty="0" smtClean="0"/>
              <a:t>, </a:t>
            </a:r>
          </a:p>
          <a:p>
            <a:pPr>
              <a:buFont typeface="Arial" pitchFamily="34" charset="0"/>
              <a:buChar char="•"/>
            </a:pPr>
            <a:r>
              <a:rPr lang="ro-RO" sz="1800" dirty="0" smtClean="0"/>
              <a:t>Asociația IMPACT Bistrița, </a:t>
            </a:r>
          </a:p>
          <a:p>
            <a:pPr>
              <a:buFont typeface="Arial" pitchFamily="34" charset="0"/>
              <a:buChar char="•"/>
            </a:pPr>
            <a:r>
              <a:rPr lang="ro-RO" sz="1800" dirty="0" smtClean="0"/>
              <a:t>Biserica Parohială nr. 2 Beclean (Preot paroh Zinveliu Doru), </a:t>
            </a:r>
          </a:p>
          <a:p>
            <a:pPr>
              <a:buFont typeface="Arial" pitchFamily="34" charset="0"/>
              <a:buChar char="•"/>
            </a:pPr>
            <a:r>
              <a:rPr lang="ro-RO" sz="1800" dirty="0" smtClean="0"/>
              <a:t>Poliția Beclean, </a:t>
            </a:r>
          </a:p>
          <a:p>
            <a:pPr>
              <a:buFont typeface="Arial" pitchFamily="34" charset="0"/>
              <a:buChar char="•"/>
            </a:pPr>
            <a:r>
              <a:rPr lang="ro-RO" sz="1800" dirty="0" smtClean="0"/>
              <a:t>Primăria Beclean, </a:t>
            </a:r>
          </a:p>
          <a:p>
            <a:pPr>
              <a:buFont typeface="Arial" pitchFamily="34" charset="0"/>
              <a:buChar char="•"/>
            </a:pPr>
            <a:r>
              <a:rPr lang="ro-RO" sz="1800" dirty="0" smtClean="0"/>
              <a:t>Clubul Elevilor Beclean, </a:t>
            </a:r>
          </a:p>
          <a:p>
            <a:pPr>
              <a:buFont typeface="Arial" pitchFamily="34" charset="0"/>
              <a:buChar char="•"/>
            </a:pPr>
            <a:r>
              <a:rPr lang="vi-VN" sz="1800" dirty="0" smtClean="0"/>
              <a:t>Centru de Reabilitare și Recuperare Neuropsihică pentru Adulți cu Alzheimer Beclean</a:t>
            </a:r>
            <a:r>
              <a:rPr lang="ro-RO" sz="1800" dirty="0" smtClean="0"/>
              <a:t>, </a:t>
            </a:r>
          </a:p>
          <a:p>
            <a:pPr>
              <a:buFont typeface="Arial" pitchFamily="34" charset="0"/>
              <a:buChar char="•"/>
            </a:pPr>
            <a:r>
              <a:rPr lang="ro-RO" sz="1800" dirty="0" smtClean="0"/>
              <a:t>Școala Generală ”Liviu Rebreanu” Beclean-structura Beclenuț, </a:t>
            </a:r>
          </a:p>
          <a:p>
            <a:endParaRPr lang="ro-RO" sz="1800" dirty="0" smtClean="0"/>
          </a:p>
          <a:p>
            <a:endParaRPr lang="ro-R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ro-RO" dirty="0" smtClean="0"/>
              <a:t>Puncte tari</a:t>
            </a:r>
            <a:endParaRPr lang="ro-RO" dirty="0"/>
          </a:p>
        </p:txBody>
      </p:sp>
      <p:sp>
        <p:nvSpPr>
          <p:cNvPr id="3" name="Content Placeholder 2"/>
          <p:cNvSpPr>
            <a:spLocks noGrp="1"/>
          </p:cNvSpPr>
          <p:nvPr>
            <p:ph sz="quarter" idx="1"/>
          </p:nvPr>
        </p:nvSpPr>
        <p:spPr>
          <a:xfrm>
            <a:off x="285720" y="857232"/>
            <a:ext cx="8429684" cy="5616720"/>
          </a:xfrm>
        </p:spPr>
        <p:txBody>
          <a:bodyPr/>
          <a:lstStyle/>
          <a:p>
            <a:r>
              <a:rPr lang="ro-RO" sz="1800" dirty="0" smtClean="0"/>
              <a:t>Interes crescut al personalului didactic pentru perfectionare – </a:t>
            </a:r>
            <a:r>
              <a:rPr lang="vi-VN" sz="1800" dirty="0" smtClean="0"/>
              <a:t>Curs </a:t>
            </a:r>
            <a:r>
              <a:rPr lang="ro-RO" sz="1800" dirty="0" smtClean="0"/>
              <a:t>Ș</a:t>
            </a:r>
            <a:r>
              <a:rPr lang="vi-VN" sz="1800" dirty="0" smtClean="0"/>
              <a:t>coal</a:t>
            </a:r>
            <a:r>
              <a:rPr lang="ro-RO" sz="1800" dirty="0" smtClean="0"/>
              <a:t>a</a:t>
            </a:r>
            <a:r>
              <a:rPr lang="vi-VN" sz="1800" dirty="0" smtClean="0"/>
              <a:t> </a:t>
            </a:r>
            <a:r>
              <a:rPr lang="ro-RO" sz="1800" dirty="0" smtClean="0"/>
              <a:t>I</a:t>
            </a:r>
            <a:r>
              <a:rPr lang="vi-VN" sz="1800" dirty="0" smtClean="0"/>
              <a:t>ncluzivă</a:t>
            </a:r>
            <a:r>
              <a:rPr lang="ro-RO" sz="1800" dirty="0" smtClean="0"/>
              <a:t> </a:t>
            </a:r>
            <a:r>
              <a:rPr lang="ro-RO" sz="1800" dirty="0" smtClean="0"/>
              <a:t>(23), </a:t>
            </a:r>
            <a:r>
              <a:rPr lang="ro-RO" sz="1800" dirty="0" smtClean="0"/>
              <a:t>Eduexpert III (1), grade didactice </a:t>
            </a:r>
            <a:r>
              <a:rPr lang="ro-RO" sz="1800" dirty="0" smtClean="0"/>
              <a:t>(6), </a:t>
            </a:r>
            <a:r>
              <a:rPr lang="ro-RO" sz="1800" dirty="0" smtClean="0"/>
              <a:t>Consiliere și orientare </a:t>
            </a:r>
            <a:r>
              <a:rPr lang="ro-RO" sz="1800" dirty="0" smtClean="0"/>
              <a:t>(1), abilitate curriculară (l. română)(1), Curs directori UNICEF-MECTS(1)</a:t>
            </a:r>
            <a:endParaRPr lang="ro-RO" sz="1800" dirty="0" smtClean="0"/>
          </a:p>
          <a:p>
            <a:r>
              <a:rPr lang="ro-RO" sz="1800" dirty="0" smtClean="0"/>
              <a:t>Organizarea concursurilor școlare: Evaluare în Educație Etapa I Matematică (198 elevi) Română (159) Engleză (57), Cangurul ligvist (23)</a:t>
            </a:r>
          </a:p>
          <a:p>
            <a:r>
              <a:rPr lang="ro-RO" sz="1800" dirty="0" smtClean="0"/>
              <a:t>Catalogul virtual</a:t>
            </a:r>
          </a:p>
          <a:p>
            <a:r>
              <a:rPr lang="ro-RO" sz="1800" dirty="0" smtClean="0"/>
              <a:t>Ecusoanele elevilor conform Legii 35/2007</a:t>
            </a:r>
          </a:p>
          <a:p>
            <a:r>
              <a:rPr lang="ro-RO" sz="1800" dirty="0" smtClean="0"/>
              <a:t>Implementarea Programul ”Școala Remedială” – grup țintă 30 elevi, (hartie xerox și color, imprimanta laser, laminator, aparat indosariat, flip-chart, rechizite pentru elevi)</a:t>
            </a:r>
          </a:p>
          <a:p>
            <a:pPr algn="just"/>
            <a:r>
              <a:rPr lang="ro-RO" sz="1800" dirty="0" smtClean="0"/>
              <a:t>P</a:t>
            </a:r>
            <a:r>
              <a:rPr lang="vi-VN" sz="1800" dirty="0" smtClean="0"/>
              <a:t>rin </a:t>
            </a:r>
            <a:r>
              <a:rPr lang="ro-RO" sz="1800" dirty="0" smtClean="0"/>
              <a:t>re</a:t>
            </a:r>
            <a:r>
              <a:rPr lang="vi-VN" sz="1800" dirty="0" smtClean="0"/>
              <a:t>organizarea serviciului pe şcoală</a:t>
            </a:r>
            <a:r>
              <a:rPr lang="ro-RO" sz="1800" dirty="0" smtClean="0"/>
              <a:t> și a programului de acces </a:t>
            </a:r>
            <a:r>
              <a:rPr lang="vi-VN" sz="1800" dirty="0" smtClean="0"/>
              <a:t> </a:t>
            </a:r>
            <a:r>
              <a:rPr lang="ro-RO" sz="1800" dirty="0" smtClean="0"/>
              <a:t>în unitate </a:t>
            </a:r>
            <a:r>
              <a:rPr lang="vi-VN" sz="1800" dirty="0" smtClean="0"/>
              <a:t>s-a urmărit monitorizarea permanentă a ţinutei şi</a:t>
            </a:r>
            <a:r>
              <a:rPr lang="ro-RO" sz="1800" dirty="0" smtClean="0"/>
              <a:t> disciplinei  elevilor, supravegherea acestora în timpul pauzelor, interzicerea accesului în școală a </a:t>
            </a:r>
            <a:r>
              <a:rPr lang="vi-VN" sz="1800" dirty="0" smtClean="0"/>
              <a:t>persoanelor străine, astfel s-a realizat </a:t>
            </a:r>
            <a:r>
              <a:rPr lang="ro-RO" sz="1800" dirty="0" smtClean="0"/>
              <a:t>scăderea numărului de absențe și </a:t>
            </a:r>
            <a:r>
              <a:rPr lang="vi-VN" sz="1800" dirty="0" smtClean="0"/>
              <a:t>întărirea gradului de siguranţă a elevilor şi a cadrelor</a:t>
            </a:r>
            <a:r>
              <a:rPr lang="ro-RO" sz="1800" dirty="0" smtClean="0"/>
              <a:t> didactice față de exterior. Intamplarea nefericită și regretabilă din 08.02.2011 vine să ne atragă atenția că pericolul poate veni și din interior. </a:t>
            </a:r>
            <a:endParaRPr lang="ro-R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r>
              <a:rPr lang="ro-RO" dirty="0" smtClean="0"/>
              <a:t>Puncte slabe</a:t>
            </a:r>
            <a:endParaRPr lang="ro-RO" dirty="0"/>
          </a:p>
        </p:txBody>
      </p:sp>
      <p:sp>
        <p:nvSpPr>
          <p:cNvPr id="3" name="Content Placeholder 2"/>
          <p:cNvSpPr>
            <a:spLocks noGrp="1"/>
          </p:cNvSpPr>
          <p:nvPr>
            <p:ph sz="quarter" idx="1"/>
          </p:nvPr>
        </p:nvSpPr>
        <p:spPr>
          <a:xfrm>
            <a:off x="457200" y="928670"/>
            <a:ext cx="8186766" cy="5545282"/>
          </a:xfrm>
        </p:spPr>
        <p:txBody>
          <a:bodyPr/>
          <a:lstStyle/>
          <a:p>
            <a:r>
              <a:rPr lang="ro-RO" sz="1800" dirty="0" smtClean="0"/>
              <a:t>S-au constatat deficienţe în completarea documentelor şcolare în special cataloagele (note trecute la absențe, note modificate, medii greșite, note prea puține, ordinea elevilor în catalog nu este corectă, datele elevilor nu au fost complete, numarul matricol greșit);</a:t>
            </a:r>
          </a:p>
          <a:p>
            <a:r>
              <a:rPr lang="ro-RO" sz="1800" dirty="0" smtClean="0"/>
              <a:t>S</a:t>
            </a:r>
            <a:r>
              <a:rPr lang="vi-VN" sz="1800" dirty="0" smtClean="0"/>
              <a:t>-au constatat deficienţe în notarea ritmică a elevilor</a:t>
            </a:r>
            <a:r>
              <a:rPr lang="ro-RO" sz="1800" dirty="0" smtClean="0"/>
              <a:t>;</a:t>
            </a:r>
          </a:p>
          <a:p>
            <a:r>
              <a:rPr lang="ro-RO" sz="1800" dirty="0" smtClean="0"/>
              <a:t>Nu toate cadrele didactice şi-au îndeplinit sarcinile şi atribuţiile în calitate de profesori de </a:t>
            </a:r>
            <a:r>
              <a:rPr lang="vi-VN" sz="1800" dirty="0" smtClean="0"/>
              <a:t>serviciu pe şcoală;</a:t>
            </a:r>
            <a:endParaRPr lang="ro-RO" sz="1800" dirty="0" smtClean="0"/>
          </a:p>
          <a:p>
            <a:r>
              <a:rPr lang="ro-RO" sz="1800" dirty="0" smtClean="0"/>
              <a:t>Punctualitatea unor cadre didactice;</a:t>
            </a:r>
          </a:p>
          <a:p>
            <a:r>
              <a:rPr lang="ro-RO" sz="1800" dirty="0" smtClean="0"/>
              <a:t>Interesul scăzut pentru munca de diriginte;</a:t>
            </a:r>
          </a:p>
          <a:p>
            <a:r>
              <a:rPr lang="ro-RO" sz="1800" dirty="0" smtClean="0"/>
              <a:t>Comunicarea profesori-învățători, profesori-profesori;</a:t>
            </a:r>
          </a:p>
          <a:p>
            <a:r>
              <a:rPr lang="ro-RO" sz="1800" dirty="0" smtClean="0"/>
              <a:t>Unii profesori diriginţi nu s-au încadrat în termenele fixate de Direcţiune, de Consilierul educativ sau de Serviciul Secretariat în predarea situaţiilor solicitate;</a:t>
            </a:r>
          </a:p>
          <a:p>
            <a:r>
              <a:rPr lang="ro-RO" sz="1800" dirty="0" smtClean="0"/>
              <a:t>Asistențele la ore și interasistențele directorilor și a șefilor de comisii metodice;</a:t>
            </a:r>
          </a:p>
          <a:p>
            <a:endParaRPr lang="ro-RO" sz="1800" dirty="0" smtClean="0"/>
          </a:p>
          <a:p>
            <a:endParaRPr lang="ro-R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39718"/>
          </a:xfrm>
        </p:spPr>
        <p:txBody>
          <a:bodyPr>
            <a:normAutofit fontScale="90000"/>
          </a:bodyPr>
          <a:lstStyle/>
          <a:p>
            <a:r>
              <a:rPr lang="ro-RO" dirty="0" smtClean="0"/>
              <a:t>Alte realizări</a:t>
            </a:r>
            <a:endParaRPr lang="ro-RO" dirty="0"/>
          </a:p>
        </p:txBody>
      </p:sp>
      <p:sp>
        <p:nvSpPr>
          <p:cNvPr id="3" name="Content Placeholder 2"/>
          <p:cNvSpPr>
            <a:spLocks noGrp="1"/>
          </p:cNvSpPr>
          <p:nvPr>
            <p:ph sz="quarter" idx="1"/>
          </p:nvPr>
        </p:nvSpPr>
        <p:spPr>
          <a:xfrm>
            <a:off x="457200" y="857232"/>
            <a:ext cx="8186766" cy="5616720"/>
          </a:xfrm>
        </p:spPr>
        <p:txBody>
          <a:bodyPr>
            <a:normAutofit lnSpcReduction="10000"/>
          </a:bodyPr>
          <a:lstStyle/>
          <a:p>
            <a:r>
              <a:rPr lang="ro-RO" sz="1900" dirty="0" smtClean="0"/>
              <a:t>Igienizări Figa, V. Viilor, Coldău</a:t>
            </a:r>
          </a:p>
          <a:p>
            <a:r>
              <a:rPr lang="ro-RO" sz="1900" dirty="0" smtClean="0"/>
              <a:t>500 țigle pt. corp A și B</a:t>
            </a:r>
          </a:p>
          <a:p>
            <a:r>
              <a:rPr lang="ro-RO" sz="1900" dirty="0" smtClean="0"/>
              <a:t>Rețea calculatoare și wireless CDI</a:t>
            </a:r>
          </a:p>
          <a:p>
            <a:r>
              <a:rPr lang="ro-RO" sz="1900" dirty="0" smtClean="0"/>
              <a:t>Abonamente internet și telefonie fixă – a scăzut factura cu 100 ron/ lună</a:t>
            </a:r>
          </a:p>
          <a:p>
            <a:r>
              <a:rPr lang="ro-RO" sz="1900" dirty="0" smtClean="0"/>
              <a:t>Pagina web a școlii – cu domeniu propriu </a:t>
            </a:r>
            <a:r>
              <a:rPr lang="ro-RO" sz="1900" dirty="0" smtClean="0">
                <a:hlinkClick r:id="rId2"/>
              </a:rPr>
              <a:t>www.scoalagrigoresilasi.ro</a:t>
            </a:r>
            <a:r>
              <a:rPr lang="ro-RO" sz="1900" dirty="0" smtClean="0"/>
              <a:t> – 10.000 accesări</a:t>
            </a:r>
          </a:p>
          <a:p>
            <a:r>
              <a:rPr lang="ro-RO" sz="1900" dirty="0" smtClean="0"/>
              <a:t>Gardul școlii și intrarea brd</a:t>
            </a:r>
          </a:p>
          <a:p>
            <a:r>
              <a:rPr lang="ro-RO" sz="1900" dirty="0" smtClean="0"/>
              <a:t>Reabilitare sistem încălzire termică corp D</a:t>
            </a:r>
          </a:p>
          <a:p>
            <a:r>
              <a:rPr lang="ro-RO" sz="1900" dirty="0" smtClean="0"/>
              <a:t>Actualizarea AeL și modernizarea cabinetului de informatică</a:t>
            </a:r>
          </a:p>
          <a:p>
            <a:r>
              <a:rPr lang="ro-RO" sz="1900" dirty="0" smtClean="0"/>
              <a:t>Finalizarea laboratorului de biologie</a:t>
            </a:r>
          </a:p>
          <a:p>
            <a:r>
              <a:rPr lang="ro-RO" sz="1900" dirty="0" smtClean="0"/>
              <a:t>Modernizarea cabinetului matematică – sponsorizare</a:t>
            </a:r>
          </a:p>
          <a:p>
            <a:r>
              <a:rPr lang="ro-RO" sz="2000" dirty="0" smtClean="0"/>
              <a:t>Î</a:t>
            </a:r>
            <a:r>
              <a:rPr lang="ro-RO" sz="1900" dirty="0" smtClean="0"/>
              <a:t>nființare cabinet arte plastice</a:t>
            </a:r>
          </a:p>
          <a:p>
            <a:endParaRPr lang="ro-RO" sz="1900" dirty="0" smtClean="0"/>
          </a:p>
          <a:p>
            <a:r>
              <a:rPr lang="ro-RO" sz="1900" dirty="0" smtClean="0"/>
              <a:t>Sponsorizări: 500 ron (vopsea lavabilă 300, colorant 60, router wireless 140) , Geam termopan direcțiune</a:t>
            </a:r>
          </a:p>
          <a:p>
            <a:endParaRPr lang="ro-R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142852"/>
            <a:ext cx="7467600" cy="428628"/>
          </a:xfrm>
        </p:spPr>
        <p:txBody>
          <a:bodyPr>
            <a:normAutofit fontScale="90000"/>
          </a:bodyPr>
          <a:lstStyle/>
          <a:p>
            <a:r>
              <a:rPr lang="ro-RO" dirty="0" smtClean="0"/>
              <a:t>II. Resurse materiale</a:t>
            </a:r>
            <a:endParaRPr lang="ro-RO" dirty="0"/>
          </a:p>
        </p:txBody>
      </p:sp>
      <p:sp>
        <p:nvSpPr>
          <p:cNvPr id="3" name="Substituent conținut 2"/>
          <p:cNvSpPr>
            <a:spLocks noGrp="1"/>
          </p:cNvSpPr>
          <p:nvPr>
            <p:ph sz="quarter" idx="1"/>
          </p:nvPr>
        </p:nvSpPr>
        <p:spPr>
          <a:xfrm>
            <a:off x="214282" y="642918"/>
            <a:ext cx="8501122" cy="6215082"/>
          </a:xfrm>
        </p:spPr>
        <p:txBody>
          <a:bodyPr>
            <a:normAutofit fontScale="92500" lnSpcReduction="10000"/>
          </a:bodyPr>
          <a:lstStyle/>
          <a:p>
            <a:r>
              <a:rPr lang="ro-RO" sz="1400" b="1" dirty="0" smtClean="0"/>
              <a:t>Număr săli de clasă – 25 – 2 ocupate de grădinița - 2 libere</a:t>
            </a:r>
          </a:p>
          <a:p>
            <a:r>
              <a:rPr lang="ro-RO" sz="1400" b="1" dirty="0" smtClean="0"/>
              <a:t>Laboratoare - 4</a:t>
            </a:r>
          </a:p>
          <a:p>
            <a:r>
              <a:rPr lang="ro-RO" sz="1400" dirty="0" smtClean="0"/>
              <a:t>- fizică 1</a:t>
            </a:r>
          </a:p>
          <a:p>
            <a:r>
              <a:rPr lang="ro-RO" sz="1400" dirty="0" smtClean="0"/>
              <a:t>- chimie 1</a:t>
            </a:r>
          </a:p>
          <a:p>
            <a:r>
              <a:rPr lang="ro-RO" sz="1400" dirty="0" smtClean="0"/>
              <a:t>- biologie – nou 1                                                                                                              33</a:t>
            </a:r>
          </a:p>
          <a:p>
            <a:r>
              <a:rPr lang="ro-RO" sz="1400" dirty="0" smtClean="0"/>
              <a:t>- informatică – modernizat 1</a:t>
            </a:r>
          </a:p>
          <a:p>
            <a:r>
              <a:rPr lang="ro-RO" sz="1400" b="1" dirty="0" smtClean="0"/>
              <a:t>Cabinete - 4</a:t>
            </a:r>
          </a:p>
          <a:p>
            <a:r>
              <a:rPr lang="ro-RO" sz="1400" dirty="0" smtClean="0"/>
              <a:t>- matematică – modernizat 1</a:t>
            </a:r>
          </a:p>
          <a:p>
            <a:r>
              <a:rPr lang="ro-RO" sz="1400" dirty="0" smtClean="0"/>
              <a:t>- arte plastice - nou1</a:t>
            </a:r>
          </a:p>
          <a:p>
            <a:r>
              <a:rPr lang="ro-RO" sz="1400" dirty="0" smtClean="0"/>
              <a:t>- consiliere 1</a:t>
            </a:r>
          </a:p>
          <a:p>
            <a:r>
              <a:rPr lang="ro-RO" sz="1400" dirty="0" smtClean="0"/>
              <a:t>- logopedie1 </a:t>
            </a:r>
          </a:p>
          <a:p>
            <a:r>
              <a:rPr lang="ro-RO" sz="1400" b="1" dirty="0" smtClean="0"/>
              <a:t>Sala sport 1, birou profesori 1</a:t>
            </a:r>
          </a:p>
          <a:p>
            <a:r>
              <a:rPr lang="ro-RO" sz="1400" b="1" dirty="0" smtClean="0"/>
              <a:t>CDI 1</a:t>
            </a:r>
          </a:p>
          <a:p>
            <a:r>
              <a:rPr lang="ro-RO" sz="1400" dirty="0" smtClean="0"/>
              <a:t>Directiune 1</a:t>
            </a:r>
          </a:p>
          <a:p>
            <a:r>
              <a:rPr lang="ro-RO" sz="1400" dirty="0" smtClean="0"/>
              <a:t>Contabilitate 1</a:t>
            </a:r>
          </a:p>
          <a:p>
            <a:r>
              <a:rPr lang="ro-RO" sz="1400" dirty="0" smtClean="0"/>
              <a:t>Secretariat 1</a:t>
            </a:r>
          </a:p>
          <a:p>
            <a:r>
              <a:rPr lang="ro-RO" sz="1400" dirty="0" smtClean="0"/>
              <a:t>Administrator 1</a:t>
            </a:r>
          </a:p>
          <a:p>
            <a:r>
              <a:rPr lang="ro-RO" sz="1400" dirty="0" smtClean="0"/>
              <a:t>Sindicat 1</a:t>
            </a:r>
          </a:p>
          <a:p>
            <a:r>
              <a:rPr lang="ro-RO" sz="1400" dirty="0" smtClean="0"/>
              <a:t>Lapte corn 1                                        Administrativ - 19 </a:t>
            </a:r>
          </a:p>
          <a:p>
            <a:r>
              <a:rPr lang="ro-RO" sz="1400" dirty="0" smtClean="0"/>
              <a:t>Centrala 1</a:t>
            </a:r>
          </a:p>
          <a:p>
            <a:r>
              <a:rPr lang="ro-RO" sz="1400" dirty="0" smtClean="0"/>
              <a:t>Sala profesorală 1</a:t>
            </a:r>
          </a:p>
          <a:p>
            <a:r>
              <a:rPr lang="ro-RO" sz="1400" dirty="0" smtClean="0"/>
              <a:t>Arhiva 1</a:t>
            </a:r>
          </a:p>
          <a:p>
            <a:r>
              <a:rPr lang="ro-RO" sz="1400" dirty="0" smtClean="0"/>
              <a:t>Magazii materiale 9</a:t>
            </a:r>
          </a:p>
          <a:p>
            <a:r>
              <a:rPr lang="ro-RO" sz="1400" dirty="0" smtClean="0"/>
              <a:t>Sala festivă 1</a:t>
            </a:r>
            <a:endParaRPr lang="ro-RO" sz="1400" dirty="0"/>
          </a:p>
        </p:txBody>
      </p:sp>
      <p:sp>
        <p:nvSpPr>
          <p:cNvPr id="4" name="Right Brace 3"/>
          <p:cNvSpPr/>
          <p:nvPr/>
        </p:nvSpPr>
        <p:spPr>
          <a:xfrm>
            <a:off x="2214546" y="4000504"/>
            <a:ext cx="857256" cy="27146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o-RO"/>
          </a:p>
        </p:txBody>
      </p:sp>
      <p:sp>
        <p:nvSpPr>
          <p:cNvPr id="5" name="Right Brace 4"/>
          <p:cNvSpPr/>
          <p:nvPr/>
        </p:nvSpPr>
        <p:spPr>
          <a:xfrm>
            <a:off x="5857884" y="714356"/>
            <a:ext cx="857256" cy="21431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o-R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511156"/>
          </a:xfrm>
        </p:spPr>
        <p:txBody>
          <a:bodyPr>
            <a:normAutofit fontScale="90000"/>
          </a:bodyPr>
          <a:lstStyle/>
          <a:p>
            <a:r>
              <a:rPr lang="ro-RO" dirty="0" smtClean="0"/>
              <a:t>iii. resurse umane - elevi</a:t>
            </a:r>
            <a:endParaRPr lang="ro-RO" dirty="0"/>
          </a:p>
        </p:txBody>
      </p:sp>
      <p:sp>
        <p:nvSpPr>
          <p:cNvPr id="3" name="Substituent conținut 2"/>
          <p:cNvSpPr>
            <a:spLocks noGrp="1"/>
          </p:cNvSpPr>
          <p:nvPr>
            <p:ph sz="quarter" idx="1"/>
          </p:nvPr>
        </p:nvSpPr>
        <p:spPr>
          <a:xfrm>
            <a:off x="457200" y="785794"/>
            <a:ext cx="7467600" cy="6072206"/>
          </a:xfrm>
        </p:spPr>
        <p:txBody>
          <a:bodyPr/>
          <a:lstStyle/>
          <a:p>
            <a:endParaRPr lang="ro-RO" dirty="0" smtClean="0"/>
          </a:p>
          <a:p>
            <a:endParaRPr lang="ro-RO" dirty="0"/>
          </a:p>
        </p:txBody>
      </p:sp>
      <p:graphicFrame>
        <p:nvGraphicFramePr>
          <p:cNvPr id="4" name="Tabel 3"/>
          <p:cNvGraphicFramePr>
            <a:graphicFrameLocks noGrp="1"/>
          </p:cNvGraphicFramePr>
          <p:nvPr/>
        </p:nvGraphicFramePr>
        <p:xfrm>
          <a:off x="1357290" y="1785926"/>
          <a:ext cx="6096000" cy="3048000"/>
        </p:xfrm>
        <a:graphic>
          <a:graphicData uri="http://schemas.openxmlformats.org/drawingml/2006/table">
            <a:tbl>
              <a:tblPr firstRow="1" bandRow="1">
                <a:tableStyleId>{5C22544A-7EE6-4342-B048-85BDC9FD1C3A}</a:tableStyleId>
              </a:tblPr>
              <a:tblGrid>
                <a:gridCol w="1476364"/>
                <a:gridCol w="2587636"/>
                <a:gridCol w="2032000"/>
              </a:tblGrid>
              <a:tr h="285273">
                <a:tc>
                  <a:txBody>
                    <a:bodyPr/>
                    <a:lstStyle/>
                    <a:p>
                      <a:pPr algn="ctr"/>
                      <a:r>
                        <a:rPr lang="ro-RO" sz="1400" dirty="0" smtClean="0"/>
                        <a:t>Clasa</a:t>
                      </a:r>
                      <a:endParaRPr lang="ro-RO" sz="1400" dirty="0"/>
                    </a:p>
                  </a:txBody>
                  <a:tcPr/>
                </a:tc>
                <a:tc>
                  <a:txBody>
                    <a:bodyPr/>
                    <a:lstStyle/>
                    <a:p>
                      <a:pPr algn="ctr"/>
                      <a:r>
                        <a:rPr lang="ro-RO" sz="1400" dirty="0" smtClean="0"/>
                        <a:t>Număr clase</a:t>
                      </a:r>
                      <a:endParaRPr lang="ro-RO" sz="1400" dirty="0"/>
                    </a:p>
                  </a:txBody>
                  <a:tcPr/>
                </a:tc>
                <a:tc>
                  <a:txBody>
                    <a:bodyPr/>
                    <a:lstStyle/>
                    <a:p>
                      <a:pPr algn="ctr"/>
                      <a:r>
                        <a:rPr lang="ro-RO" sz="1400" dirty="0" smtClean="0"/>
                        <a:t>Număr elevi</a:t>
                      </a:r>
                      <a:endParaRPr lang="ro-RO" sz="1400" dirty="0"/>
                    </a:p>
                  </a:txBody>
                  <a:tcPr/>
                </a:tc>
              </a:tr>
              <a:tr h="236224">
                <a:tc>
                  <a:txBody>
                    <a:bodyPr/>
                    <a:lstStyle/>
                    <a:p>
                      <a:pPr algn="ctr"/>
                      <a:r>
                        <a:rPr lang="ro-RO" sz="1400" dirty="0" smtClean="0"/>
                        <a:t>I</a:t>
                      </a:r>
                      <a:endParaRPr lang="ro-RO" sz="1400" dirty="0"/>
                    </a:p>
                  </a:txBody>
                  <a:tcPr/>
                </a:tc>
                <a:tc>
                  <a:txBody>
                    <a:bodyPr/>
                    <a:lstStyle/>
                    <a:p>
                      <a:pPr algn="ctr"/>
                      <a:r>
                        <a:rPr lang="en-US" sz="1400" dirty="0" smtClean="0"/>
                        <a:t>2,5</a:t>
                      </a:r>
                      <a:endParaRPr lang="ro-RO" sz="1400" dirty="0"/>
                    </a:p>
                  </a:txBody>
                  <a:tcPr/>
                </a:tc>
                <a:tc>
                  <a:txBody>
                    <a:bodyPr/>
                    <a:lstStyle/>
                    <a:p>
                      <a:pPr algn="ctr"/>
                      <a:r>
                        <a:rPr lang="en-US" sz="1400" dirty="0" smtClean="0"/>
                        <a:t>58</a:t>
                      </a:r>
                      <a:endParaRPr lang="ro-RO" sz="1400" dirty="0"/>
                    </a:p>
                  </a:txBody>
                  <a:tcPr/>
                </a:tc>
              </a:tr>
              <a:tr h="288614">
                <a:tc>
                  <a:txBody>
                    <a:bodyPr/>
                    <a:lstStyle/>
                    <a:p>
                      <a:pPr algn="ctr"/>
                      <a:r>
                        <a:rPr lang="ro-RO" sz="1400" dirty="0" smtClean="0"/>
                        <a:t>II</a:t>
                      </a:r>
                      <a:endParaRPr lang="ro-RO" sz="1400" dirty="0"/>
                    </a:p>
                  </a:txBody>
                  <a:tcPr/>
                </a:tc>
                <a:tc>
                  <a:txBody>
                    <a:bodyPr/>
                    <a:lstStyle/>
                    <a:p>
                      <a:pPr algn="ctr"/>
                      <a:r>
                        <a:rPr lang="en-US" sz="1400" dirty="0" smtClean="0"/>
                        <a:t>3</a:t>
                      </a:r>
                      <a:endParaRPr lang="ro-RO" sz="1400" dirty="0"/>
                    </a:p>
                  </a:txBody>
                  <a:tcPr/>
                </a:tc>
                <a:tc>
                  <a:txBody>
                    <a:bodyPr/>
                    <a:lstStyle/>
                    <a:p>
                      <a:pPr algn="ctr"/>
                      <a:r>
                        <a:rPr lang="en-US" sz="1400" dirty="0" smtClean="0"/>
                        <a:t>53</a:t>
                      </a:r>
                      <a:endParaRPr lang="ro-RO" sz="1400" dirty="0"/>
                    </a:p>
                  </a:txBody>
                  <a:tcPr/>
                </a:tc>
              </a:tr>
              <a:tr h="198128">
                <a:tc>
                  <a:txBody>
                    <a:bodyPr/>
                    <a:lstStyle/>
                    <a:p>
                      <a:pPr algn="ctr"/>
                      <a:r>
                        <a:rPr lang="ro-RO" sz="1400" dirty="0" smtClean="0"/>
                        <a:t>III</a:t>
                      </a:r>
                      <a:endParaRPr lang="ro-RO" sz="1400" dirty="0"/>
                    </a:p>
                  </a:txBody>
                  <a:tcPr/>
                </a:tc>
                <a:tc>
                  <a:txBody>
                    <a:bodyPr/>
                    <a:lstStyle/>
                    <a:p>
                      <a:pPr algn="ctr"/>
                      <a:r>
                        <a:rPr lang="en-US" sz="1400" dirty="0" smtClean="0"/>
                        <a:t>2,5</a:t>
                      </a:r>
                      <a:endParaRPr lang="ro-RO" sz="1400" dirty="0"/>
                    </a:p>
                  </a:txBody>
                  <a:tcPr/>
                </a:tc>
                <a:tc>
                  <a:txBody>
                    <a:bodyPr/>
                    <a:lstStyle/>
                    <a:p>
                      <a:pPr algn="ctr"/>
                      <a:r>
                        <a:rPr lang="en-US" sz="1400" dirty="0" smtClean="0"/>
                        <a:t>42</a:t>
                      </a:r>
                      <a:endParaRPr lang="ro-RO" sz="1400" dirty="0"/>
                    </a:p>
                  </a:txBody>
                  <a:tcPr/>
                </a:tc>
              </a:tr>
              <a:tr h="285273">
                <a:tc>
                  <a:txBody>
                    <a:bodyPr/>
                    <a:lstStyle/>
                    <a:p>
                      <a:pPr algn="ctr"/>
                      <a:r>
                        <a:rPr lang="ro-RO" sz="1400" dirty="0" smtClean="0"/>
                        <a:t>IV</a:t>
                      </a:r>
                      <a:endParaRPr lang="ro-RO" sz="1400" dirty="0"/>
                    </a:p>
                  </a:txBody>
                  <a:tcPr/>
                </a:tc>
                <a:tc>
                  <a:txBody>
                    <a:bodyPr/>
                    <a:lstStyle/>
                    <a:p>
                      <a:pPr algn="ctr"/>
                      <a:r>
                        <a:rPr lang="en-US" sz="1400" dirty="0" smtClean="0"/>
                        <a:t>3</a:t>
                      </a:r>
                      <a:endParaRPr lang="ro-RO" sz="1400" dirty="0"/>
                    </a:p>
                  </a:txBody>
                  <a:tcPr/>
                </a:tc>
                <a:tc>
                  <a:txBody>
                    <a:bodyPr/>
                    <a:lstStyle/>
                    <a:p>
                      <a:pPr algn="ctr"/>
                      <a:r>
                        <a:rPr lang="en-US" sz="1400" dirty="0" smtClean="0"/>
                        <a:t>48</a:t>
                      </a:r>
                      <a:endParaRPr lang="ro-RO" sz="1400" dirty="0"/>
                    </a:p>
                  </a:txBody>
                  <a:tcPr/>
                </a:tc>
              </a:tr>
              <a:tr h="285273">
                <a:tc>
                  <a:txBody>
                    <a:bodyPr/>
                    <a:lstStyle/>
                    <a:p>
                      <a:pPr algn="ctr"/>
                      <a:r>
                        <a:rPr lang="ro-RO" sz="1400" dirty="0" smtClean="0"/>
                        <a:t>V</a:t>
                      </a:r>
                      <a:endParaRPr lang="ro-RO" sz="1400" dirty="0"/>
                    </a:p>
                  </a:txBody>
                  <a:tcPr/>
                </a:tc>
                <a:tc>
                  <a:txBody>
                    <a:bodyPr/>
                    <a:lstStyle/>
                    <a:p>
                      <a:pPr algn="ctr"/>
                      <a:r>
                        <a:rPr lang="en-US" sz="1400" dirty="0" smtClean="0"/>
                        <a:t>3</a:t>
                      </a:r>
                      <a:endParaRPr lang="ro-RO" sz="1400" dirty="0"/>
                    </a:p>
                  </a:txBody>
                  <a:tcPr/>
                </a:tc>
                <a:tc>
                  <a:txBody>
                    <a:bodyPr/>
                    <a:lstStyle/>
                    <a:p>
                      <a:pPr algn="ctr"/>
                      <a:r>
                        <a:rPr lang="en-US" sz="1400" dirty="0" smtClean="0"/>
                        <a:t>67</a:t>
                      </a:r>
                      <a:endParaRPr lang="ro-RO" sz="1400" dirty="0"/>
                    </a:p>
                  </a:txBody>
                  <a:tcPr/>
                </a:tc>
              </a:tr>
              <a:tr h="285273">
                <a:tc>
                  <a:txBody>
                    <a:bodyPr/>
                    <a:lstStyle/>
                    <a:p>
                      <a:pPr algn="ctr"/>
                      <a:r>
                        <a:rPr lang="ro-RO" sz="1400" dirty="0" smtClean="0"/>
                        <a:t>VI</a:t>
                      </a:r>
                      <a:endParaRPr lang="ro-RO" sz="1400" dirty="0"/>
                    </a:p>
                  </a:txBody>
                  <a:tcPr/>
                </a:tc>
                <a:tc>
                  <a:txBody>
                    <a:bodyPr/>
                    <a:lstStyle/>
                    <a:p>
                      <a:pPr algn="ctr"/>
                      <a:r>
                        <a:rPr lang="en-US" sz="1400" dirty="0" smtClean="0"/>
                        <a:t>4</a:t>
                      </a:r>
                      <a:endParaRPr lang="ro-RO" sz="1400" dirty="0"/>
                    </a:p>
                  </a:txBody>
                  <a:tcPr/>
                </a:tc>
                <a:tc>
                  <a:txBody>
                    <a:bodyPr/>
                    <a:lstStyle/>
                    <a:p>
                      <a:pPr algn="ctr"/>
                      <a:r>
                        <a:rPr lang="en-US" sz="1400" dirty="0" smtClean="0"/>
                        <a:t>81</a:t>
                      </a:r>
                      <a:endParaRPr lang="ro-RO" sz="1400" dirty="0"/>
                    </a:p>
                  </a:txBody>
                  <a:tcPr/>
                </a:tc>
              </a:tr>
              <a:tr h="285273">
                <a:tc>
                  <a:txBody>
                    <a:bodyPr/>
                    <a:lstStyle/>
                    <a:p>
                      <a:pPr algn="ctr"/>
                      <a:r>
                        <a:rPr lang="ro-RO" sz="1400" dirty="0" smtClean="0"/>
                        <a:t>VII</a:t>
                      </a:r>
                      <a:endParaRPr lang="ro-RO" sz="1400" dirty="0"/>
                    </a:p>
                  </a:txBody>
                  <a:tcPr/>
                </a:tc>
                <a:tc>
                  <a:txBody>
                    <a:bodyPr/>
                    <a:lstStyle/>
                    <a:p>
                      <a:pPr algn="ctr"/>
                      <a:r>
                        <a:rPr lang="en-US" sz="1400" dirty="0" smtClean="0"/>
                        <a:t>3</a:t>
                      </a:r>
                      <a:endParaRPr lang="ro-RO" sz="1400" dirty="0"/>
                    </a:p>
                  </a:txBody>
                  <a:tcPr/>
                </a:tc>
                <a:tc>
                  <a:txBody>
                    <a:bodyPr/>
                    <a:lstStyle/>
                    <a:p>
                      <a:pPr algn="ctr"/>
                      <a:r>
                        <a:rPr lang="en-US" sz="1400" dirty="0" smtClean="0"/>
                        <a:t>52</a:t>
                      </a:r>
                      <a:endParaRPr lang="ro-RO" sz="1400" dirty="0"/>
                    </a:p>
                  </a:txBody>
                  <a:tcPr/>
                </a:tc>
              </a:tr>
              <a:tr h="285273">
                <a:tc>
                  <a:txBody>
                    <a:bodyPr/>
                    <a:lstStyle/>
                    <a:p>
                      <a:pPr algn="ctr"/>
                      <a:r>
                        <a:rPr lang="ro-RO" sz="1400" dirty="0" smtClean="0"/>
                        <a:t>VIII</a:t>
                      </a:r>
                      <a:endParaRPr lang="ro-RO" sz="1400" dirty="0"/>
                    </a:p>
                  </a:txBody>
                  <a:tcPr/>
                </a:tc>
                <a:tc>
                  <a:txBody>
                    <a:bodyPr/>
                    <a:lstStyle/>
                    <a:p>
                      <a:pPr algn="ctr"/>
                      <a:r>
                        <a:rPr lang="en-US" sz="1400" dirty="0" smtClean="0"/>
                        <a:t>4</a:t>
                      </a:r>
                      <a:endParaRPr lang="ro-RO" sz="1400" dirty="0"/>
                    </a:p>
                  </a:txBody>
                  <a:tcPr/>
                </a:tc>
                <a:tc>
                  <a:txBody>
                    <a:bodyPr/>
                    <a:lstStyle/>
                    <a:p>
                      <a:pPr algn="ctr"/>
                      <a:r>
                        <a:rPr lang="en-US" sz="1400" dirty="0" smtClean="0"/>
                        <a:t>90</a:t>
                      </a:r>
                      <a:endParaRPr lang="ro-RO" sz="1400" dirty="0"/>
                    </a:p>
                  </a:txBody>
                  <a:tcPr/>
                </a:tc>
              </a:tr>
              <a:tr h="285273">
                <a:tc>
                  <a:txBody>
                    <a:bodyPr/>
                    <a:lstStyle/>
                    <a:p>
                      <a:pPr algn="ctr"/>
                      <a:r>
                        <a:rPr lang="ro-RO" sz="1400" b="1" dirty="0" smtClean="0"/>
                        <a:t>Total</a:t>
                      </a:r>
                      <a:endParaRPr lang="ro-RO" sz="1400" b="1" dirty="0"/>
                    </a:p>
                  </a:txBody>
                  <a:tcPr/>
                </a:tc>
                <a:tc>
                  <a:txBody>
                    <a:bodyPr/>
                    <a:lstStyle/>
                    <a:p>
                      <a:pPr algn="ctr"/>
                      <a:r>
                        <a:rPr lang="ro-RO" sz="1400" b="1" dirty="0" smtClean="0"/>
                        <a:t>25</a:t>
                      </a:r>
                      <a:endParaRPr lang="ro-RO" sz="1400" b="1" dirty="0"/>
                    </a:p>
                  </a:txBody>
                  <a:tcPr/>
                </a:tc>
                <a:tc>
                  <a:txBody>
                    <a:bodyPr/>
                    <a:lstStyle/>
                    <a:p>
                      <a:pPr algn="ctr"/>
                      <a:r>
                        <a:rPr lang="ro-RO" sz="1400" b="1" dirty="0" smtClean="0"/>
                        <a:t>491</a:t>
                      </a:r>
                      <a:endParaRPr lang="ro-RO" sz="1400" b="1" dirty="0"/>
                    </a:p>
                  </a:txBody>
                  <a:tcPr/>
                </a:tc>
              </a:tr>
            </a:tbl>
          </a:graphicData>
        </a:graphic>
      </p:graphicFrame>
      <p:graphicFrame>
        <p:nvGraphicFramePr>
          <p:cNvPr id="5" name="Tabel 4"/>
          <p:cNvGraphicFramePr>
            <a:graphicFrameLocks noGrp="1"/>
          </p:cNvGraphicFramePr>
          <p:nvPr/>
        </p:nvGraphicFramePr>
        <p:xfrm>
          <a:off x="1357290" y="5072074"/>
          <a:ext cx="6096000" cy="159004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ro-RO" sz="1400" dirty="0" smtClean="0"/>
                        <a:t>Clasa</a:t>
                      </a:r>
                      <a:endParaRPr lang="ro-RO" sz="1400" dirty="0"/>
                    </a:p>
                  </a:txBody>
                  <a:tcPr/>
                </a:tc>
                <a:tc>
                  <a:txBody>
                    <a:bodyPr/>
                    <a:lstStyle/>
                    <a:p>
                      <a:pPr algn="ctr"/>
                      <a:r>
                        <a:rPr lang="ro-RO" sz="1400" dirty="0" smtClean="0"/>
                        <a:t>Număr clase</a:t>
                      </a:r>
                      <a:endParaRPr lang="ro-RO" sz="1400" dirty="0"/>
                    </a:p>
                  </a:txBody>
                  <a:tcPr/>
                </a:tc>
                <a:tc>
                  <a:txBody>
                    <a:bodyPr/>
                    <a:lstStyle/>
                    <a:p>
                      <a:pPr algn="ctr"/>
                      <a:r>
                        <a:rPr lang="ro-RO" sz="1400" dirty="0" smtClean="0"/>
                        <a:t>Număr elevi</a:t>
                      </a:r>
                      <a:endParaRPr lang="ro-RO" sz="1400" dirty="0"/>
                    </a:p>
                  </a:txBody>
                  <a:tcPr/>
                </a:tc>
              </a:tr>
              <a:tr h="272102">
                <a:tc>
                  <a:txBody>
                    <a:bodyPr/>
                    <a:lstStyle/>
                    <a:p>
                      <a:pPr algn="ctr"/>
                      <a:r>
                        <a:rPr lang="ro-RO" sz="1400" dirty="0" smtClean="0"/>
                        <a:t>Figa</a:t>
                      </a:r>
                      <a:endParaRPr lang="ro-RO" sz="1400" dirty="0"/>
                    </a:p>
                  </a:txBody>
                  <a:tcPr/>
                </a:tc>
                <a:tc>
                  <a:txBody>
                    <a:bodyPr/>
                    <a:lstStyle/>
                    <a:p>
                      <a:pPr algn="ctr"/>
                      <a:r>
                        <a:rPr lang="en-US" sz="1400" dirty="0" smtClean="0"/>
                        <a:t>1</a:t>
                      </a:r>
                      <a:endParaRPr lang="ro-RO" sz="1400" dirty="0"/>
                    </a:p>
                  </a:txBody>
                  <a:tcPr/>
                </a:tc>
                <a:tc>
                  <a:txBody>
                    <a:bodyPr/>
                    <a:lstStyle/>
                    <a:p>
                      <a:pPr algn="ctr"/>
                      <a:r>
                        <a:rPr lang="en-US" sz="1400" dirty="0" smtClean="0"/>
                        <a:t>24</a:t>
                      </a:r>
                      <a:endParaRPr lang="ro-RO" sz="1400" dirty="0"/>
                    </a:p>
                  </a:txBody>
                  <a:tcPr/>
                </a:tc>
              </a:tr>
              <a:tr h="253054">
                <a:tc>
                  <a:txBody>
                    <a:bodyPr/>
                    <a:lstStyle/>
                    <a:p>
                      <a:pPr algn="ctr"/>
                      <a:r>
                        <a:rPr lang="en-US" sz="1400" dirty="0" smtClean="0"/>
                        <a:t>C</a:t>
                      </a:r>
                      <a:r>
                        <a:rPr lang="ro-RO" sz="1400" dirty="0" smtClean="0"/>
                        <a:t>oldău</a:t>
                      </a:r>
                      <a:endParaRPr lang="ro-RO" sz="1400" dirty="0"/>
                    </a:p>
                  </a:txBody>
                  <a:tcPr/>
                </a:tc>
                <a:tc>
                  <a:txBody>
                    <a:bodyPr/>
                    <a:lstStyle/>
                    <a:p>
                      <a:pPr algn="ctr"/>
                      <a:r>
                        <a:rPr lang="en-US" sz="1400" dirty="0" smtClean="0"/>
                        <a:t>2</a:t>
                      </a:r>
                      <a:endParaRPr lang="ro-RO" sz="1400" dirty="0"/>
                    </a:p>
                  </a:txBody>
                  <a:tcPr/>
                </a:tc>
                <a:tc>
                  <a:txBody>
                    <a:bodyPr/>
                    <a:lstStyle/>
                    <a:p>
                      <a:pPr algn="ctr"/>
                      <a:r>
                        <a:rPr lang="en-US" sz="1400" dirty="0" smtClean="0"/>
                        <a:t>23</a:t>
                      </a:r>
                      <a:endParaRPr lang="ro-RO" sz="1400" dirty="0"/>
                    </a:p>
                  </a:txBody>
                  <a:tcPr/>
                </a:tc>
              </a:tr>
              <a:tr h="234006">
                <a:tc>
                  <a:txBody>
                    <a:bodyPr/>
                    <a:lstStyle/>
                    <a:p>
                      <a:pPr algn="ctr"/>
                      <a:r>
                        <a:rPr lang="en-US" sz="1400" dirty="0" smtClean="0"/>
                        <a:t>V</a:t>
                      </a:r>
                      <a:r>
                        <a:rPr lang="ro-RO" sz="1400" dirty="0" smtClean="0"/>
                        <a:t>alea</a:t>
                      </a:r>
                      <a:r>
                        <a:rPr lang="ro-RO" sz="1400" baseline="0" dirty="0" smtClean="0"/>
                        <a:t> </a:t>
                      </a:r>
                      <a:r>
                        <a:rPr lang="en-US" sz="1400" dirty="0" smtClean="0"/>
                        <a:t>V</a:t>
                      </a:r>
                      <a:r>
                        <a:rPr lang="ro-RO" sz="1400" dirty="0" smtClean="0"/>
                        <a:t>iilor</a:t>
                      </a:r>
                      <a:endParaRPr lang="ro-RO" sz="1400" dirty="0"/>
                    </a:p>
                  </a:txBody>
                  <a:tcPr/>
                </a:tc>
                <a:tc>
                  <a:txBody>
                    <a:bodyPr/>
                    <a:lstStyle/>
                    <a:p>
                      <a:pPr algn="ctr"/>
                      <a:r>
                        <a:rPr lang="en-US" sz="1400" dirty="0" smtClean="0"/>
                        <a:t>1</a:t>
                      </a:r>
                      <a:endParaRPr lang="ro-RO" sz="1400" dirty="0"/>
                    </a:p>
                  </a:txBody>
                  <a:tcPr/>
                </a:tc>
                <a:tc>
                  <a:txBody>
                    <a:bodyPr/>
                    <a:lstStyle/>
                    <a:p>
                      <a:pPr algn="ctr"/>
                      <a:r>
                        <a:rPr lang="en-US" sz="1400" dirty="0" smtClean="0"/>
                        <a:t>9</a:t>
                      </a:r>
                      <a:endParaRPr lang="ro-RO" sz="1400" dirty="0"/>
                    </a:p>
                  </a:txBody>
                  <a:tcPr/>
                </a:tc>
              </a:tr>
              <a:tr h="286396">
                <a:tc>
                  <a:txBody>
                    <a:bodyPr/>
                    <a:lstStyle/>
                    <a:p>
                      <a:pPr algn="ctr"/>
                      <a:r>
                        <a:rPr lang="ro-RO" sz="1400" b="1" dirty="0" smtClean="0"/>
                        <a:t>Total</a:t>
                      </a:r>
                      <a:endParaRPr lang="ro-RO" sz="1400" b="1" dirty="0"/>
                    </a:p>
                  </a:txBody>
                  <a:tcPr/>
                </a:tc>
                <a:tc>
                  <a:txBody>
                    <a:bodyPr/>
                    <a:lstStyle/>
                    <a:p>
                      <a:pPr algn="ctr"/>
                      <a:r>
                        <a:rPr lang="ro-RO" sz="1400" b="1" dirty="0" smtClean="0"/>
                        <a:t>5</a:t>
                      </a:r>
                      <a:endParaRPr lang="ro-RO" sz="1400" b="1" dirty="0"/>
                    </a:p>
                  </a:txBody>
                  <a:tcPr/>
                </a:tc>
                <a:tc>
                  <a:txBody>
                    <a:bodyPr/>
                    <a:lstStyle/>
                    <a:p>
                      <a:pPr algn="ctr"/>
                      <a:r>
                        <a:rPr lang="ro-RO" sz="1400" b="1" dirty="0" smtClean="0"/>
                        <a:t>56</a:t>
                      </a:r>
                      <a:endParaRPr lang="ro-RO" sz="1400" b="1" dirty="0"/>
                    </a:p>
                  </a:txBody>
                  <a:tcPr/>
                </a:tc>
              </a:tr>
            </a:tbl>
          </a:graphicData>
        </a:graphic>
      </p:graphicFrame>
      <p:graphicFrame>
        <p:nvGraphicFramePr>
          <p:cNvPr id="6" name="Table 5"/>
          <p:cNvGraphicFramePr>
            <a:graphicFrameLocks noGrp="1"/>
          </p:cNvGraphicFramePr>
          <p:nvPr/>
        </p:nvGraphicFramePr>
        <p:xfrm>
          <a:off x="1357290" y="857232"/>
          <a:ext cx="6096000" cy="7416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ro-RO" sz="1400" dirty="0" smtClean="0"/>
                        <a:t>Grădințe</a:t>
                      </a:r>
                      <a:endParaRPr lang="ro-RO" sz="1400" dirty="0"/>
                    </a:p>
                  </a:txBody>
                  <a:tcPr/>
                </a:tc>
                <a:tc>
                  <a:txBody>
                    <a:bodyPr/>
                    <a:lstStyle/>
                    <a:p>
                      <a:pPr algn="ctr"/>
                      <a:r>
                        <a:rPr lang="ro-RO" sz="1400" dirty="0" smtClean="0"/>
                        <a:t>Număr grupe</a:t>
                      </a:r>
                      <a:endParaRPr lang="ro-RO" sz="1400" dirty="0"/>
                    </a:p>
                  </a:txBody>
                  <a:tcPr/>
                </a:tc>
                <a:tc>
                  <a:txBody>
                    <a:bodyPr/>
                    <a:lstStyle/>
                    <a:p>
                      <a:pPr algn="ctr"/>
                      <a:r>
                        <a:rPr lang="ro-RO" sz="1400" dirty="0" smtClean="0"/>
                        <a:t>Număr copii</a:t>
                      </a:r>
                      <a:endParaRPr lang="ro-RO" sz="1400" dirty="0"/>
                    </a:p>
                  </a:txBody>
                  <a:tcPr/>
                </a:tc>
              </a:tr>
              <a:tr h="370840">
                <a:tc>
                  <a:txBody>
                    <a:bodyPr/>
                    <a:lstStyle/>
                    <a:p>
                      <a:pPr algn="ctr"/>
                      <a:r>
                        <a:rPr lang="ro-RO" sz="1400" dirty="0" smtClean="0"/>
                        <a:t>4</a:t>
                      </a:r>
                      <a:endParaRPr lang="ro-RO" sz="1400" dirty="0"/>
                    </a:p>
                  </a:txBody>
                  <a:tcPr/>
                </a:tc>
                <a:tc>
                  <a:txBody>
                    <a:bodyPr/>
                    <a:lstStyle/>
                    <a:p>
                      <a:pPr algn="ctr"/>
                      <a:r>
                        <a:rPr lang="ro-RO" sz="1400" dirty="0" smtClean="0"/>
                        <a:t>6 mixte</a:t>
                      </a:r>
                      <a:endParaRPr lang="ro-RO" sz="1400" dirty="0"/>
                    </a:p>
                  </a:txBody>
                  <a:tcPr/>
                </a:tc>
                <a:tc>
                  <a:txBody>
                    <a:bodyPr/>
                    <a:lstStyle/>
                    <a:p>
                      <a:pPr algn="ctr"/>
                      <a:r>
                        <a:rPr lang="ro-RO" sz="1400" dirty="0" smtClean="0"/>
                        <a:t>76</a:t>
                      </a:r>
                      <a:endParaRPr lang="ro-RO" sz="1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511156"/>
          </a:xfrm>
        </p:spPr>
        <p:txBody>
          <a:bodyPr>
            <a:normAutofit fontScale="90000"/>
          </a:bodyPr>
          <a:lstStyle/>
          <a:p>
            <a:r>
              <a:rPr lang="ro-RO" dirty="0" smtClean="0"/>
              <a:t>Resurse umane - elevi</a:t>
            </a:r>
            <a:endParaRPr lang="ro-RO" dirty="0"/>
          </a:p>
        </p:txBody>
      </p:sp>
      <p:sp>
        <p:nvSpPr>
          <p:cNvPr id="3" name="Substituent conținut 2"/>
          <p:cNvSpPr>
            <a:spLocks noGrp="1"/>
          </p:cNvSpPr>
          <p:nvPr>
            <p:ph sz="quarter" idx="1"/>
          </p:nvPr>
        </p:nvSpPr>
        <p:spPr>
          <a:xfrm>
            <a:off x="457200" y="785794"/>
            <a:ext cx="7467600" cy="5688158"/>
          </a:xfrm>
        </p:spPr>
        <p:txBody>
          <a:bodyPr/>
          <a:lstStyle/>
          <a:p>
            <a:r>
              <a:rPr lang="ro-RO" dirty="0" smtClean="0"/>
              <a:t>Mișcarea elevilor semestrul I</a:t>
            </a:r>
          </a:p>
          <a:p>
            <a:endParaRPr lang="ro-RO" dirty="0" smtClean="0"/>
          </a:p>
          <a:p>
            <a:endParaRPr lang="ro-RO" dirty="0"/>
          </a:p>
        </p:txBody>
      </p:sp>
      <p:graphicFrame>
        <p:nvGraphicFramePr>
          <p:cNvPr id="4" name="Tabel 3"/>
          <p:cNvGraphicFramePr>
            <a:graphicFrameLocks noGrp="1"/>
          </p:cNvGraphicFramePr>
          <p:nvPr/>
        </p:nvGraphicFramePr>
        <p:xfrm>
          <a:off x="285718" y="1428736"/>
          <a:ext cx="8358247" cy="2945130"/>
        </p:xfrm>
        <a:graphic>
          <a:graphicData uri="http://schemas.openxmlformats.org/drawingml/2006/table">
            <a:tbl>
              <a:tblPr firstRow="1" bandRow="1">
                <a:tableStyleId>{5C22544A-7EE6-4342-B048-85BDC9FD1C3A}</a:tableStyleId>
              </a:tblPr>
              <a:tblGrid>
                <a:gridCol w="2089559"/>
                <a:gridCol w="696521"/>
                <a:gridCol w="696521"/>
                <a:gridCol w="696521"/>
                <a:gridCol w="696521"/>
                <a:gridCol w="696521"/>
                <a:gridCol w="696521"/>
                <a:gridCol w="696521"/>
                <a:gridCol w="785171"/>
                <a:gridCol w="607870"/>
              </a:tblGrid>
              <a:tr h="463550">
                <a:tc>
                  <a:txBody>
                    <a:bodyPr/>
                    <a:lstStyle/>
                    <a:p>
                      <a:pPr algn="ctr"/>
                      <a:endParaRPr lang="ro-RO" dirty="0"/>
                    </a:p>
                  </a:txBody>
                  <a:tcPr/>
                </a:tc>
                <a:tc>
                  <a:txBody>
                    <a:bodyPr/>
                    <a:lstStyle/>
                    <a:p>
                      <a:pPr algn="ctr"/>
                      <a:r>
                        <a:rPr lang="ro-RO" dirty="0" smtClean="0"/>
                        <a:t>I</a:t>
                      </a:r>
                      <a:endParaRPr lang="ro-RO" dirty="0"/>
                    </a:p>
                  </a:txBody>
                  <a:tcPr/>
                </a:tc>
                <a:tc>
                  <a:txBody>
                    <a:bodyPr/>
                    <a:lstStyle/>
                    <a:p>
                      <a:pPr algn="ctr"/>
                      <a:r>
                        <a:rPr lang="ro-RO" dirty="0" smtClean="0"/>
                        <a:t>II</a:t>
                      </a:r>
                      <a:endParaRPr lang="ro-RO" dirty="0"/>
                    </a:p>
                  </a:txBody>
                  <a:tcPr/>
                </a:tc>
                <a:tc>
                  <a:txBody>
                    <a:bodyPr/>
                    <a:lstStyle/>
                    <a:p>
                      <a:pPr algn="ctr"/>
                      <a:r>
                        <a:rPr lang="ro-RO" dirty="0" smtClean="0"/>
                        <a:t>III</a:t>
                      </a:r>
                      <a:endParaRPr lang="ro-RO" dirty="0"/>
                    </a:p>
                  </a:txBody>
                  <a:tcPr/>
                </a:tc>
                <a:tc>
                  <a:txBody>
                    <a:bodyPr/>
                    <a:lstStyle/>
                    <a:p>
                      <a:pPr algn="ctr"/>
                      <a:r>
                        <a:rPr lang="ro-RO" dirty="0" smtClean="0"/>
                        <a:t>IV</a:t>
                      </a:r>
                      <a:endParaRPr lang="ro-RO" dirty="0"/>
                    </a:p>
                  </a:txBody>
                  <a:tcPr/>
                </a:tc>
                <a:tc>
                  <a:txBody>
                    <a:bodyPr/>
                    <a:lstStyle/>
                    <a:p>
                      <a:pPr algn="ctr"/>
                      <a:r>
                        <a:rPr lang="ro-RO" dirty="0" smtClean="0"/>
                        <a:t>V</a:t>
                      </a:r>
                      <a:endParaRPr lang="ro-RO" dirty="0"/>
                    </a:p>
                  </a:txBody>
                  <a:tcPr/>
                </a:tc>
                <a:tc>
                  <a:txBody>
                    <a:bodyPr/>
                    <a:lstStyle/>
                    <a:p>
                      <a:pPr algn="ctr"/>
                      <a:r>
                        <a:rPr lang="ro-RO" dirty="0" smtClean="0"/>
                        <a:t>VI</a:t>
                      </a:r>
                      <a:endParaRPr lang="ro-RO" dirty="0"/>
                    </a:p>
                  </a:txBody>
                  <a:tcPr/>
                </a:tc>
                <a:tc>
                  <a:txBody>
                    <a:bodyPr/>
                    <a:lstStyle/>
                    <a:p>
                      <a:pPr algn="ctr"/>
                      <a:r>
                        <a:rPr lang="ro-RO" dirty="0" smtClean="0"/>
                        <a:t>VII</a:t>
                      </a:r>
                      <a:endParaRPr lang="ro-RO" dirty="0"/>
                    </a:p>
                  </a:txBody>
                  <a:tcPr/>
                </a:tc>
                <a:tc>
                  <a:txBody>
                    <a:bodyPr/>
                    <a:lstStyle/>
                    <a:p>
                      <a:pPr algn="ctr"/>
                      <a:r>
                        <a:rPr lang="ro-RO" dirty="0" smtClean="0"/>
                        <a:t>VIII</a:t>
                      </a:r>
                      <a:endParaRPr lang="ro-RO" dirty="0"/>
                    </a:p>
                  </a:txBody>
                  <a:tcPr/>
                </a:tc>
                <a:tc>
                  <a:txBody>
                    <a:bodyPr/>
                    <a:lstStyle/>
                    <a:p>
                      <a:pPr algn="ctr"/>
                      <a:r>
                        <a:rPr lang="ro-RO" sz="1200" dirty="0" smtClean="0"/>
                        <a:t>Total</a:t>
                      </a:r>
                      <a:endParaRPr lang="ro-RO" sz="1200" dirty="0"/>
                    </a:p>
                  </a:txBody>
                  <a:tcPr/>
                </a:tc>
              </a:tr>
              <a:tr h="463550">
                <a:tc>
                  <a:txBody>
                    <a:bodyPr/>
                    <a:lstStyle/>
                    <a:p>
                      <a:pPr algn="ctr"/>
                      <a:r>
                        <a:rPr lang="vi-VN" dirty="0" smtClean="0"/>
                        <a:t>Număr</a:t>
                      </a:r>
                      <a:r>
                        <a:rPr lang="ro-RO" dirty="0" smtClean="0"/>
                        <a:t> elevi la 15.09</a:t>
                      </a:r>
                      <a:endParaRPr lang="ro-RO" dirty="0"/>
                    </a:p>
                  </a:txBody>
                  <a:tcPr/>
                </a:tc>
                <a:tc>
                  <a:txBody>
                    <a:bodyPr/>
                    <a:lstStyle/>
                    <a:p>
                      <a:pPr algn="ctr"/>
                      <a:r>
                        <a:rPr lang="en-US" dirty="0" smtClean="0"/>
                        <a:t>58</a:t>
                      </a:r>
                      <a:endParaRPr lang="ro-RO" dirty="0"/>
                    </a:p>
                  </a:txBody>
                  <a:tcPr/>
                </a:tc>
                <a:tc>
                  <a:txBody>
                    <a:bodyPr/>
                    <a:lstStyle/>
                    <a:p>
                      <a:pPr algn="ctr"/>
                      <a:r>
                        <a:rPr lang="en-US" dirty="0" smtClean="0"/>
                        <a:t>53</a:t>
                      </a:r>
                      <a:endParaRPr lang="ro-RO" dirty="0"/>
                    </a:p>
                  </a:txBody>
                  <a:tcPr/>
                </a:tc>
                <a:tc>
                  <a:txBody>
                    <a:bodyPr/>
                    <a:lstStyle/>
                    <a:p>
                      <a:pPr algn="ctr"/>
                      <a:r>
                        <a:rPr lang="en-US" dirty="0" smtClean="0"/>
                        <a:t>44</a:t>
                      </a:r>
                      <a:endParaRPr lang="ro-RO" dirty="0"/>
                    </a:p>
                  </a:txBody>
                  <a:tcPr/>
                </a:tc>
                <a:tc>
                  <a:txBody>
                    <a:bodyPr/>
                    <a:lstStyle/>
                    <a:p>
                      <a:pPr algn="ctr"/>
                      <a:r>
                        <a:rPr lang="en-US" dirty="0" smtClean="0"/>
                        <a:t>47</a:t>
                      </a:r>
                      <a:endParaRPr lang="ro-RO" dirty="0"/>
                    </a:p>
                  </a:txBody>
                  <a:tcPr/>
                </a:tc>
                <a:tc>
                  <a:txBody>
                    <a:bodyPr/>
                    <a:lstStyle/>
                    <a:p>
                      <a:pPr algn="ctr"/>
                      <a:r>
                        <a:rPr lang="en-US" dirty="0" smtClean="0"/>
                        <a:t>71</a:t>
                      </a:r>
                      <a:endParaRPr lang="ro-RO" dirty="0"/>
                    </a:p>
                  </a:txBody>
                  <a:tcPr/>
                </a:tc>
                <a:tc>
                  <a:txBody>
                    <a:bodyPr/>
                    <a:lstStyle/>
                    <a:p>
                      <a:pPr algn="ctr"/>
                      <a:r>
                        <a:rPr lang="en-US" dirty="0" smtClean="0"/>
                        <a:t>84</a:t>
                      </a:r>
                      <a:endParaRPr lang="ro-RO" dirty="0"/>
                    </a:p>
                  </a:txBody>
                  <a:tcPr/>
                </a:tc>
                <a:tc>
                  <a:txBody>
                    <a:bodyPr/>
                    <a:lstStyle/>
                    <a:p>
                      <a:pPr algn="ctr"/>
                      <a:r>
                        <a:rPr lang="en-US" dirty="0" smtClean="0"/>
                        <a:t>52</a:t>
                      </a:r>
                      <a:endParaRPr lang="ro-RO" dirty="0"/>
                    </a:p>
                  </a:txBody>
                  <a:tcPr/>
                </a:tc>
                <a:tc>
                  <a:txBody>
                    <a:bodyPr/>
                    <a:lstStyle/>
                    <a:p>
                      <a:pPr algn="ctr"/>
                      <a:r>
                        <a:rPr lang="en-US" dirty="0" smtClean="0"/>
                        <a:t>89</a:t>
                      </a:r>
                      <a:endParaRPr lang="ro-RO" dirty="0"/>
                    </a:p>
                  </a:txBody>
                  <a:tcPr/>
                </a:tc>
                <a:tc>
                  <a:txBody>
                    <a:bodyPr/>
                    <a:lstStyle/>
                    <a:p>
                      <a:pPr algn="ctr"/>
                      <a:r>
                        <a:rPr lang="ro-RO" dirty="0" smtClean="0"/>
                        <a:t>498</a:t>
                      </a:r>
                      <a:endParaRPr lang="ro-RO" dirty="0"/>
                    </a:p>
                  </a:txBody>
                  <a:tcPr/>
                </a:tc>
              </a:tr>
              <a:tr h="463550">
                <a:tc>
                  <a:txBody>
                    <a:bodyPr/>
                    <a:lstStyle/>
                    <a:p>
                      <a:pPr algn="ctr"/>
                      <a:r>
                        <a:rPr lang="ro-RO" dirty="0" smtClean="0"/>
                        <a:t>Veniți</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1</a:t>
                      </a:r>
                      <a:endParaRPr lang="ro-RO" dirty="0"/>
                    </a:p>
                  </a:txBody>
                  <a:tcPr/>
                </a:tc>
                <a:tc>
                  <a:txBody>
                    <a:bodyPr/>
                    <a:lstStyle/>
                    <a:p>
                      <a:pPr algn="ctr"/>
                      <a:r>
                        <a:rPr lang="ro-RO" dirty="0" smtClean="0"/>
                        <a:t>1</a:t>
                      </a:r>
                      <a:endParaRPr lang="ro-RO" dirty="0"/>
                    </a:p>
                  </a:txBody>
                  <a:tcPr/>
                </a:tc>
              </a:tr>
              <a:tr h="463550">
                <a:tc>
                  <a:txBody>
                    <a:bodyPr/>
                    <a:lstStyle/>
                    <a:p>
                      <a:pPr algn="ctr"/>
                      <a:r>
                        <a:rPr lang="ro-RO" dirty="0" smtClean="0"/>
                        <a:t>Plecați</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en-US" dirty="0" smtClean="0"/>
                        <a:t>2</a:t>
                      </a:r>
                      <a:endParaRPr lang="ro-RO" dirty="0"/>
                    </a:p>
                  </a:txBody>
                  <a:tcPr/>
                </a:tc>
                <a:tc>
                  <a:txBody>
                    <a:bodyPr/>
                    <a:lstStyle/>
                    <a:p>
                      <a:pPr algn="ctr"/>
                      <a:r>
                        <a:rPr lang="en-US" dirty="0" smtClean="0"/>
                        <a:t>-</a:t>
                      </a:r>
                      <a:endParaRPr lang="ro-RO" dirty="0"/>
                    </a:p>
                  </a:txBody>
                  <a:tcPr/>
                </a:tc>
                <a:tc>
                  <a:txBody>
                    <a:bodyPr/>
                    <a:lstStyle/>
                    <a:p>
                      <a:pPr algn="ctr"/>
                      <a:r>
                        <a:rPr lang="en-US" dirty="0" smtClean="0"/>
                        <a:t>3</a:t>
                      </a:r>
                      <a:endParaRPr lang="ro-RO" dirty="0"/>
                    </a:p>
                  </a:txBody>
                  <a:tcPr/>
                </a:tc>
                <a:tc>
                  <a:txBody>
                    <a:bodyPr/>
                    <a:lstStyle/>
                    <a:p>
                      <a:pPr algn="ctr"/>
                      <a:r>
                        <a:rPr lang="en-US" dirty="0" smtClean="0"/>
                        <a:t>3</a:t>
                      </a:r>
                      <a:endParaRPr lang="ro-RO" dirty="0"/>
                    </a:p>
                  </a:txBody>
                  <a:tcPr/>
                </a:tc>
                <a:tc>
                  <a:txBody>
                    <a:bodyPr/>
                    <a:lstStyle/>
                    <a:p>
                      <a:pPr algn="ctr"/>
                      <a:r>
                        <a:rPr lang="en-US" dirty="0" smtClean="0"/>
                        <a:t>-</a:t>
                      </a:r>
                      <a:endParaRPr lang="ro-RO" dirty="0"/>
                    </a:p>
                  </a:txBody>
                  <a:tcPr/>
                </a:tc>
                <a:tc>
                  <a:txBody>
                    <a:bodyPr/>
                    <a:lstStyle/>
                    <a:p>
                      <a:pPr algn="ctr"/>
                      <a:r>
                        <a:rPr lang="en-US" dirty="0" smtClean="0"/>
                        <a:t>-</a:t>
                      </a:r>
                      <a:endParaRPr lang="ro-RO" dirty="0"/>
                    </a:p>
                  </a:txBody>
                  <a:tcPr/>
                </a:tc>
                <a:tc>
                  <a:txBody>
                    <a:bodyPr/>
                    <a:lstStyle/>
                    <a:p>
                      <a:pPr algn="ctr"/>
                      <a:r>
                        <a:rPr lang="ro-RO" dirty="0" smtClean="0"/>
                        <a:t>8</a:t>
                      </a:r>
                      <a:endParaRPr lang="ro-RO" dirty="0"/>
                    </a:p>
                  </a:txBody>
                  <a:tcPr/>
                </a:tc>
              </a:tr>
              <a:tr h="463550">
                <a:tc>
                  <a:txBody>
                    <a:bodyPr/>
                    <a:lstStyle/>
                    <a:p>
                      <a:pPr algn="ctr"/>
                      <a:r>
                        <a:rPr lang="ro-RO" dirty="0" smtClean="0"/>
                        <a:t>Număr elevi rămași la sf. de sem. I</a:t>
                      </a:r>
                      <a:endParaRPr lang="ro-RO" dirty="0"/>
                    </a:p>
                  </a:txBody>
                  <a:tcPr/>
                </a:tc>
                <a:tc>
                  <a:txBody>
                    <a:bodyPr/>
                    <a:lstStyle/>
                    <a:p>
                      <a:pPr algn="ctr"/>
                      <a:r>
                        <a:rPr lang="en-US" dirty="0" smtClean="0"/>
                        <a:t>58</a:t>
                      </a:r>
                      <a:endParaRPr lang="ro-RO" dirty="0"/>
                    </a:p>
                  </a:txBody>
                  <a:tcPr/>
                </a:tc>
                <a:tc>
                  <a:txBody>
                    <a:bodyPr/>
                    <a:lstStyle/>
                    <a:p>
                      <a:pPr algn="ctr"/>
                      <a:r>
                        <a:rPr lang="en-US" dirty="0" smtClean="0"/>
                        <a:t>53</a:t>
                      </a:r>
                      <a:endParaRPr lang="ro-RO" dirty="0"/>
                    </a:p>
                  </a:txBody>
                  <a:tcPr/>
                </a:tc>
                <a:tc>
                  <a:txBody>
                    <a:bodyPr/>
                    <a:lstStyle/>
                    <a:p>
                      <a:pPr algn="ctr"/>
                      <a:r>
                        <a:rPr lang="en-US" dirty="0" smtClean="0"/>
                        <a:t>42</a:t>
                      </a:r>
                      <a:endParaRPr lang="ro-RO" dirty="0"/>
                    </a:p>
                  </a:txBody>
                  <a:tcPr/>
                </a:tc>
                <a:tc>
                  <a:txBody>
                    <a:bodyPr/>
                    <a:lstStyle/>
                    <a:p>
                      <a:pPr algn="ctr"/>
                      <a:r>
                        <a:rPr lang="en-US" dirty="0" smtClean="0"/>
                        <a:t>47</a:t>
                      </a:r>
                      <a:endParaRPr lang="ro-RO" dirty="0"/>
                    </a:p>
                  </a:txBody>
                  <a:tcPr/>
                </a:tc>
                <a:tc>
                  <a:txBody>
                    <a:bodyPr/>
                    <a:lstStyle/>
                    <a:p>
                      <a:pPr algn="ctr"/>
                      <a:r>
                        <a:rPr lang="en-US" dirty="0" smtClean="0"/>
                        <a:t>68</a:t>
                      </a:r>
                      <a:endParaRPr lang="ro-RO" dirty="0"/>
                    </a:p>
                  </a:txBody>
                  <a:tcPr/>
                </a:tc>
                <a:tc>
                  <a:txBody>
                    <a:bodyPr/>
                    <a:lstStyle/>
                    <a:p>
                      <a:pPr algn="ctr"/>
                      <a:r>
                        <a:rPr lang="en-US" dirty="0" smtClean="0"/>
                        <a:t>81</a:t>
                      </a:r>
                      <a:endParaRPr lang="ro-RO" dirty="0"/>
                    </a:p>
                  </a:txBody>
                  <a:tcPr/>
                </a:tc>
                <a:tc>
                  <a:txBody>
                    <a:bodyPr/>
                    <a:lstStyle/>
                    <a:p>
                      <a:pPr algn="ctr"/>
                      <a:r>
                        <a:rPr lang="en-US" dirty="0" smtClean="0"/>
                        <a:t>52</a:t>
                      </a:r>
                      <a:endParaRPr lang="ro-RO" dirty="0"/>
                    </a:p>
                  </a:txBody>
                  <a:tcPr/>
                </a:tc>
                <a:tc>
                  <a:txBody>
                    <a:bodyPr/>
                    <a:lstStyle/>
                    <a:p>
                      <a:pPr algn="ctr"/>
                      <a:r>
                        <a:rPr lang="en-US" dirty="0" smtClean="0"/>
                        <a:t>90</a:t>
                      </a:r>
                      <a:endParaRPr lang="ro-RO" dirty="0"/>
                    </a:p>
                  </a:txBody>
                  <a:tcPr/>
                </a:tc>
                <a:tc>
                  <a:txBody>
                    <a:bodyPr/>
                    <a:lstStyle/>
                    <a:p>
                      <a:pPr algn="ctr"/>
                      <a:r>
                        <a:rPr lang="ro-RO" dirty="0" smtClean="0"/>
                        <a:t>491</a:t>
                      </a:r>
                      <a:endParaRPr lang="ro-RO"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74638"/>
            <a:ext cx="7467600" cy="582594"/>
          </a:xfrm>
        </p:spPr>
        <p:txBody>
          <a:bodyPr>
            <a:normAutofit/>
          </a:bodyPr>
          <a:lstStyle/>
          <a:p>
            <a:r>
              <a:rPr lang="ro-RO" sz="2800" dirty="0" smtClean="0"/>
              <a:t>Resurse umane – cadre didactice</a:t>
            </a:r>
            <a:endParaRPr lang="ro-RO" sz="2800" dirty="0"/>
          </a:p>
        </p:txBody>
      </p:sp>
      <p:graphicFrame>
        <p:nvGraphicFramePr>
          <p:cNvPr id="4" name="Substituent conținut 3"/>
          <p:cNvGraphicFramePr>
            <a:graphicFrameLocks noGrp="1"/>
          </p:cNvGraphicFramePr>
          <p:nvPr>
            <p:ph sz="quarter" idx="1"/>
          </p:nvPr>
        </p:nvGraphicFramePr>
        <p:xfrm>
          <a:off x="1142976" y="1142984"/>
          <a:ext cx="6786609" cy="1463040"/>
        </p:xfrm>
        <a:graphic>
          <a:graphicData uri="http://schemas.openxmlformats.org/drawingml/2006/table">
            <a:tbl>
              <a:tblPr firstRow="1" bandRow="1">
                <a:tableStyleId>{5C22544A-7EE6-4342-B048-85BDC9FD1C3A}</a:tableStyleId>
              </a:tblPr>
              <a:tblGrid>
                <a:gridCol w="2262203"/>
                <a:gridCol w="2262203"/>
                <a:gridCol w="2262203"/>
              </a:tblGrid>
              <a:tr h="0">
                <a:tc>
                  <a:txBody>
                    <a:bodyPr/>
                    <a:lstStyle/>
                    <a:p>
                      <a:pPr algn="ctr"/>
                      <a:r>
                        <a:rPr lang="ro-RO" dirty="0" smtClean="0"/>
                        <a:t>Statut</a:t>
                      </a:r>
                      <a:endParaRPr lang="ro-RO" dirty="0"/>
                    </a:p>
                  </a:txBody>
                  <a:tcPr/>
                </a:tc>
                <a:tc>
                  <a:txBody>
                    <a:bodyPr/>
                    <a:lstStyle/>
                    <a:p>
                      <a:pPr algn="ctr"/>
                      <a:r>
                        <a:rPr lang="ro-RO" dirty="0" smtClean="0"/>
                        <a:t>Număr cadre</a:t>
                      </a:r>
                      <a:endParaRPr lang="ro-RO" dirty="0"/>
                    </a:p>
                  </a:txBody>
                  <a:tcPr/>
                </a:tc>
                <a:tc>
                  <a:txBody>
                    <a:bodyPr/>
                    <a:lstStyle/>
                    <a:p>
                      <a:pPr algn="ctr"/>
                      <a:r>
                        <a:rPr lang="ro-RO" dirty="0" smtClean="0"/>
                        <a:t>Procent </a:t>
                      </a:r>
                      <a:endParaRPr lang="ro-RO" dirty="0"/>
                    </a:p>
                  </a:txBody>
                  <a:tcPr/>
                </a:tc>
              </a:tr>
              <a:tr h="0">
                <a:tc>
                  <a:txBody>
                    <a:bodyPr/>
                    <a:lstStyle/>
                    <a:p>
                      <a:pPr algn="ctr"/>
                      <a:r>
                        <a:rPr lang="ro-RO" dirty="0" smtClean="0"/>
                        <a:t>Titulari </a:t>
                      </a:r>
                      <a:endParaRPr lang="ro-RO" dirty="0"/>
                    </a:p>
                  </a:txBody>
                  <a:tcPr/>
                </a:tc>
                <a:tc>
                  <a:txBody>
                    <a:bodyPr/>
                    <a:lstStyle/>
                    <a:p>
                      <a:pPr algn="ctr"/>
                      <a:r>
                        <a:rPr lang="ro-RO" dirty="0" smtClean="0"/>
                        <a:t>36</a:t>
                      </a:r>
                      <a:endParaRPr lang="ro-RO" dirty="0"/>
                    </a:p>
                  </a:txBody>
                  <a:tcPr/>
                </a:tc>
                <a:tc>
                  <a:txBody>
                    <a:bodyPr/>
                    <a:lstStyle/>
                    <a:p>
                      <a:pPr algn="ctr"/>
                      <a:r>
                        <a:rPr lang="ro-RO" dirty="0" smtClean="0"/>
                        <a:t>67%</a:t>
                      </a:r>
                      <a:endParaRPr lang="ro-RO" dirty="0"/>
                    </a:p>
                  </a:txBody>
                  <a:tcPr/>
                </a:tc>
              </a:tr>
              <a:tr h="0">
                <a:tc>
                  <a:txBody>
                    <a:bodyPr/>
                    <a:lstStyle/>
                    <a:p>
                      <a:pPr algn="ctr"/>
                      <a:r>
                        <a:rPr lang="ro-RO" dirty="0" smtClean="0"/>
                        <a:t>Suplinitori </a:t>
                      </a:r>
                      <a:endParaRPr lang="ro-RO" dirty="0"/>
                    </a:p>
                  </a:txBody>
                  <a:tcPr/>
                </a:tc>
                <a:tc>
                  <a:txBody>
                    <a:bodyPr/>
                    <a:lstStyle/>
                    <a:p>
                      <a:pPr algn="ctr"/>
                      <a:r>
                        <a:rPr lang="ro-RO" dirty="0" smtClean="0"/>
                        <a:t>18</a:t>
                      </a:r>
                      <a:endParaRPr lang="ro-RO" dirty="0"/>
                    </a:p>
                  </a:txBody>
                  <a:tcPr/>
                </a:tc>
                <a:tc>
                  <a:txBody>
                    <a:bodyPr/>
                    <a:lstStyle/>
                    <a:p>
                      <a:pPr algn="ctr"/>
                      <a:r>
                        <a:rPr lang="ro-RO" dirty="0" smtClean="0"/>
                        <a:t>33%</a:t>
                      </a:r>
                      <a:endParaRPr lang="ro-RO" dirty="0"/>
                    </a:p>
                  </a:txBody>
                  <a:tcPr/>
                </a:tc>
              </a:tr>
              <a:tr h="0">
                <a:tc>
                  <a:txBody>
                    <a:bodyPr/>
                    <a:lstStyle/>
                    <a:p>
                      <a:pPr algn="ctr"/>
                      <a:r>
                        <a:rPr lang="ro-RO" b="1" dirty="0" smtClean="0"/>
                        <a:t>Total</a:t>
                      </a:r>
                      <a:endParaRPr lang="ro-RO" b="1" dirty="0"/>
                    </a:p>
                  </a:txBody>
                  <a:tcPr/>
                </a:tc>
                <a:tc>
                  <a:txBody>
                    <a:bodyPr/>
                    <a:lstStyle/>
                    <a:p>
                      <a:pPr algn="ctr"/>
                      <a:r>
                        <a:rPr lang="ro-RO" b="1" dirty="0" smtClean="0"/>
                        <a:t>54</a:t>
                      </a:r>
                      <a:endParaRPr lang="ro-RO" b="1" dirty="0"/>
                    </a:p>
                  </a:txBody>
                  <a:tcPr/>
                </a:tc>
                <a:tc>
                  <a:txBody>
                    <a:bodyPr/>
                    <a:lstStyle/>
                    <a:p>
                      <a:pPr algn="ctr"/>
                      <a:r>
                        <a:rPr lang="ro-RO" b="1" dirty="0" smtClean="0"/>
                        <a:t>100%</a:t>
                      </a:r>
                      <a:endParaRPr lang="ro-RO" b="1" dirty="0"/>
                    </a:p>
                  </a:txBody>
                  <a:tcPr/>
                </a:tc>
              </a:tr>
            </a:tbl>
          </a:graphicData>
        </a:graphic>
      </p:graphicFrame>
      <p:graphicFrame>
        <p:nvGraphicFramePr>
          <p:cNvPr id="5" name="Diagramă 4"/>
          <p:cNvGraphicFramePr/>
          <p:nvPr/>
        </p:nvGraphicFramePr>
        <p:xfrm>
          <a:off x="1524000" y="2928934"/>
          <a:ext cx="5905520" cy="292895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ișor">
  <a:themeElements>
    <a:clrScheme name="Foiș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Foiș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u">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869</TotalTime>
  <Words>2051</Words>
  <Application>Microsoft Office PowerPoint</Application>
  <PresentationFormat>Expunere pe ecran (4:3)</PresentationFormat>
  <Paragraphs>677</Paragraphs>
  <Slides>22</Slides>
  <Notes>0</Notes>
  <HiddenSlides>0</HiddenSlides>
  <MMClips>0</MMClips>
  <ScaleCrop>false</ScaleCrop>
  <HeadingPairs>
    <vt:vector size="4" baseType="variant">
      <vt:variant>
        <vt:lpstr>Temă</vt:lpstr>
      </vt:variant>
      <vt:variant>
        <vt:i4>1</vt:i4>
      </vt:variant>
      <vt:variant>
        <vt:lpstr>Titluri diapozitive</vt:lpstr>
      </vt:variant>
      <vt:variant>
        <vt:i4>22</vt:i4>
      </vt:variant>
    </vt:vector>
  </HeadingPairs>
  <TitlesOfParts>
    <vt:vector size="23" baseType="lpstr">
      <vt:lpstr>Foișor</vt:lpstr>
      <vt:lpstr>Școala Generală ”grigore silași” beclean</vt:lpstr>
      <vt:lpstr>I. Activitatea managerială</vt:lpstr>
      <vt:lpstr>Puncte tari</vt:lpstr>
      <vt:lpstr>Puncte slabe</vt:lpstr>
      <vt:lpstr>Alte realizări</vt:lpstr>
      <vt:lpstr>II. Resurse materiale</vt:lpstr>
      <vt:lpstr>iii. resurse umane - elevi</vt:lpstr>
      <vt:lpstr>Resurse umane - elevi</vt:lpstr>
      <vt:lpstr>Resurse umane – cadre didactice</vt:lpstr>
      <vt:lpstr>Resurse umane – cadre didactice</vt:lpstr>
      <vt:lpstr>Resurse umane – cadre didactice</vt:lpstr>
      <vt:lpstr>Profesori metodiști</vt:lpstr>
      <vt:lpstr>Resurse umane – Didactic auxiliar</vt:lpstr>
      <vt:lpstr>IV. procesul instructiv educativ</vt:lpstr>
      <vt:lpstr>Promovabilitate</vt:lpstr>
      <vt:lpstr>Repartiția elevilor promovați V-VIII pe tranșe de medii</vt:lpstr>
      <vt:lpstr>Numărul de absențe</vt:lpstr>
      <vt:lpstr>Elevi care s-au remarcat în concursuri școlare I-IV</vt:lpstr>
      <vt:lpstr>Elevi care s-au remarcat în concursuri școlare V-Viii</vt:lpstr>
      <vt:lpstr>Profesori care au obținut rezultate (premii și mențiuni) în diferite etape ale concursurilor școlare din SEM I</vt:lpstr>
      <vt:lpstr>VI. Activitatea personalului didactic auxiliar și nedidactic</vt:lpstr>
      <vt:lpstr>VII. parteneriate educationale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Școala Generală ”grigore silași” beclean</dc:title>
  <dc:creator>Profesor</dc:creator>
  <cp:lastModifiedBy>user</cp:lastModifiedBy>
  <cp:revision>101</cp:revision>
  <dcterms:created xsi:type="dcterms:W3CDTF">2011-02-15T06:51:56Z</dcterms:created>
  <dcterms:modified xsi:type="dcterms:W3CDTF">2011-04-29T05:43:59Z</dcterms:modified>
</cp:coreProperties>
</file>