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2" r:id="rId2"/>
    <p:sldMasterId id="2147483816" r:id="rId3"/>
    <p:sldMasterId id="2147483960" r:id="rId4"/>
    <p:sldMasterId id="2147484032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7" r:id="rId26"/>
    <p:sldId id="276" r:id="rId27"/>
    <p:sldId id="279" r:id="rId28"/>
    <p:sldId id="280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1" r:id="rId38"/>
    <p:sldId id="292" r:id="rId39"/>
    <p:sldId id="293" r:id="rId40"/>
    <p:sldId id="290" r:id="rId41"/>
  </p:sldIdLst>
  <p:sldSz cx="9144000" cy="6858000" type="screen4x3"/>
  <p:notesSz cx="7086600" cy="102108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o-RO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o-RO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o-RO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o-RO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o-RO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o-RO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o-RO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o-RO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7D8A01-AA73-494E-8D85-5316283FF0F8}" type="datetimeFigureOut">
              <a:rPr lang="ro-RO" smtClean="0"/>
              <a:pPr/>
              <a:t>04.10.2011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o-RO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8BAA966-AEEA-49F8-9627-DCE396C33550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o-RO" sz="2800" b="1" dirty="0" smtClean="0"/>
              <a:t>RAPORT DE EVALUARE</a:t>
            </a:r>
            <a:br>
              <a:rPr lang="ro-RO" sz="2800" b="1" dirty="0" smtClean="0"/>
            </a:br>
            <a:r>
              <a:rPr lang="ro-RO" sz="2800" b="1" dirty="0" smtClean="0"/>
              <a:t>a activitatii metodice a invatatorilor</a:t>
            </a:r>
            <a:endParaRPr lang="ro-RO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636912"/>
            <a:ext cx="6400800" cy="4006798"/>
          </a:xfrm>
        </p:spPr>
        <p:txBody>
          <a:bodyPr>
            <a:normAutofit/>
          </a:bodyPr>
          <a:lstStyle/>
          <a:p>
            <a:pPr algn="l"/>
            <a:r>
              <a:rPr lang="ro-RO" sz="1800" dirty="0" smtClean="0">
                <a:solidFill>
                  <a:schemeClr val="tx1"/>
                </a:solidFill>
              </a:rPr>
              <a:t>      Prin activitataea desfasurata ,in anul scolar 2010/2011,in cadrul Comisiei Metodice,invatatorii din scoala noastra au demonstrat multa seriozitate, responsabilitate,daruire si profesionalism.</a:t>
            </a:r>
          </a:p>
          <a:p>
            <a:pPr algn="l"/>
            <a:r>
              <a:rPr lang="ro-RO" sz="1800" dirty="0" smtClean="0">
                <a:solidFill>
                  <a:schemeClr val="tx1"/>
                </a:solidFill>
              </a:rPr>
              <a:t>         Pentru a face dovada acestora, amintim:</a:t>
            </a:r>
            <a:endParaRPr lang="ro-RO" sz="2000" b="1" dirty="0" smtClean="0">
              <a:solidFill>
                <a:schemeClr val="tx1"/>
              </a:solidFill>
            </a:endParaRPr>
          </a:p>
          <a:p>
            <a:pPr algn="l"/>
            <a:endParaRPr lang="ro-RO" sz="2000" b="1" dirty="0" smtClean="0">
              <a:solidFill>
                <a:schemeClr val="tx1"/>
              </a:solidFill>
            </a:endParaRPr>
          </a:p>
          <a:p>
            <a:pPr algn="ctr"/>
            <a:r>
              <a:rPr lang="ro-RO" sz="2000" b="1" dirty="0" smtClean="0">
                <a:solidFill>
                  <a:schemeClr val="tx1"/>
                </a:solidFill>
              </a:rPr>
              <a:t> I.Proiecte educationale </a:t>
            </a:r>
            <a:r>
              <a:rPr lang="ro-RO" sz="2000" dirty="0" smtClean="0">
                <a:solidFill>
                  <a:schemeClr val="tx1"/>
                </a:solidFill>
              </a:rPr>
              <a:t>elaborate, prezentate si derulate de catre colegii nostri invatatori, in cursul anului:</a:t>
            </a:r>
          </a:p>
          <a:p>
            <a:endParaRPr lang="ro-RO" sz="2000" b="1" dirty="0" smtClean="0">
              <a:solidFill>
                <a:schemeClr val="tx1"/>
              </a:solidFill>
            </a:endParaRPr>
          </a:p>
          <a:p>
            <a:pPr algn="l"/>
            <a:endParaRPr lang="ro-RO" sz="1800" dirty="0" smtClean="0">
              <a:solidFill>
                <a:schemeClr val="tx1"/>
              </a:solidFill>
            </a:endParaRPr>
          </a:p>
          <a:p>
            <a:pPr algn="l"/>
            <a:endParaRPr lang="ro-RO" sz="2000" dirty="0" smtClean="0">
              <a:solidFill>
                <a:schemeClr val="tx1"/>
              </a:solidFill>
            </a:endParaRPr>
          </a:p>
          <a:p>
            <a:pPr algn="l"/>
            <a:endParaRPr lang="ro-RO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13.,,Politia </a:t>
            </a:r>
            <a:r>
              <a:rPr lang="en-US" sz="2000" b="1" dirty="0" err="1" smtClean="0"/>
              <a:t>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scola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umar</a:t>
            </a:r>
            <a:r>
              <a:rPr lang="en-US" sz="2000" b="1" dirty="0" smtClean="0"/>
              <a:t> la </a:t>
            </a:r>
            <a:r>
              <a:rPr lang="en-US" sz="2000" b="1" dirty="0" err="1" smtClean="0"/>
              <a:t>umar</a:t>
            </a:r>
            <a:r>
              <a:rPr lang="en-US" sz="2000" b="1" dirty="0" smtClean="0"/>
              <a:t>”-</a:t>
            </a:r>
            <a:r>
              <a:rPr lang="en-US" sz="2000" b="1" dirty="0" err="1" smtClean="0"/>
              <a:t>parteneriat</a:t>
            </a:r>
            <a:r>
              <a:rPr lang="en-US" sz="2000" b="1" dirty="0"/>
              <a:t> </a:t>
            </a:r>
            <a:r>
              <a:rPr lang="en-US" sz="2000" b="1" dirty="0" smtClean="0"/>
              <a:t>Sc. Gen. </a:t>
            </a:r>
            <a:r>
              <a:rPr lang="en-US" sz="2000" b="1" dirty="0" err="1" smtClean="0"/>
              <a:t>Grigore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Silasi</a:t>
            </a:r>
            <a:r>
              <a:rPr lang="en-US" sz="2000" b="1" dirty="0" smtClean="0"/>
              <a:t>, Sc. Gen. </a:t>
            </a:r>
            <a:r>
              <a:rPr lang="en-US" sz="2000" b="1" dirty="0" err="1" smtClean="0"/>
              <a:t>Coldau</a:t>
            </a:r>
            <a:r>
              <a:rPr lang="en-US" sz="2000" b="1" dirty="0" smtClean="0"/>
              <a:t>, Sc. Gen. </a:t>
            </a:r>
            <a:r>
              <a:rPr lang="en-US" sz="2000" b="1" dirty="0" err="1" smtClean="0"/>
              <a:t>Beclenut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Politia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orasului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Beclean</a:t>
            </a:r>
            <a:endParaRPr lang="ro-RO" sz="2000" b="1" dirty="0"/>
          </a:p>
        </p:txBody>
      </p:sp>
      <p:pic>
        <p:nvPicPr>
          <p:cNvPr id="7170" name="Picture 2" descr="J:\comisia metodica\P1120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69" y="3573016"/>
            <a:ext cx="4189510" cy="3142132"/>
          </a:xfrm>
          <a:prstGeom prst="rect">
            <a:avLst/>
          </a:prstGeom>
          <a:noFill/>
        </p:spPr>
      </p:pic>
      <p:pic>
        <p:nvPicPr>
          <p:cNvPr id="7171" name="Picture 3" descr="J:\comisia metodica\P11207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85860"/>
            <a:ext cx="4381530" cy="32861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28586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   </a:t>
            </a:r>
            <a:r>
              <a:rPr lang="en-US" sz="2000" b="1" dirty="0" err="1" smtClean="0"/>
              <a:t>II.Lectii</a:t>
            </a:r>
            <a:r>
              <a:rPr lang="en-US" sz="2000" b="1" dirty="0" smtClean="0"/>
              <a:t> demonstrative, </a:t>
            </a:r>
            <a:r>
              <a:rPr lang="en-US" sz="2000" dirty="0" err="1" smtClean="0"/>
              <a:t>folosind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moderne</a:t>
            </a:r>
            <a:r>
              <a:rPr lang="en-US" sz="2000" dirty="0" smtClean="0"/>
              <a:t>, </a:t>
            </a:r>
            <a:r>
              <a:rPr lang="en-US" sz="2000" dirty="0" err="1" smtClean="0"/>
              <a:t>desfasurate</a:t>
            </a:r>
            <a:r>
              <a:rPr lang="en-US" sz="2000" dirty="0" smtClean="0"/>
              <a:t> in CDI-</a:t>
            </a:r>
            <a:r>
              <a:rPr lang="en-US" sz="2000" dirty="0" err="1" smtClean="0"/>
              <a:t>ul</a:t>
            </a:r>
            <a:r>
              <a:rPr lang="en-US" sz="2000" dirty="0" smtClean="0"/>
              <a:t> </a:t>
            </a:r>
            <a:r>
              <a:rPr lang="en-US" sz="2000" dirty="0" err="1" smtClean="0"/>
              <a:t>scolii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sala</a:t>
            </a:r>
            <a:r>
              <a:rPr lang="en-US" sz="2000" dirty="0" smtClean="0"/>
              <a:t> de </a:t>
            </a:r>
            <a:r>
              <a:rPr lang="en-US" sz="2000" dirty="0" err="1" smtClean="0"/>
              <a:t>clasa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ro-RO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357298"/>
            <a:ext cx="8229600" cy="5197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/>
              <a:t>-</a:t>
            </a:r>
            <a:r>
              <a:rPr lang="en-US" sz="2000" b="1" dirty="0" err="1" smtClean="0"/>
              <a:t>Stiinte</a:t>
            </a:r>
            <a:r>
              <a:rPr lang="en-US" sz="2000" b="1" dirty="0"/>
              <a:t> </a:t>
            </a:r>
            <a:r>
              <a:rPr lang="en-US" sz="2000" b="1" dirty="0" smtClean="0"/>
              <a:t>,,</a:t>
            </a:r>
            <a:r>
              <a:rPr lang="en-US" sz="2000" b="1" dirty="0" err="1" smtClean="0"/>
              <a:t>Primele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mele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plantute</a:t>
            </a:r>
            <a:r>
              <a:rPr lang="en-US" sz="2000" b="1" dirty="0" smtClean="0"/>
              <a:t>” </a:t>
            </a:r>
            <a:r>
              <a:rPr lang="en-US" sz="2000" b="1" dirty="0" err="1" smtClean="0"/>
              <a:t>cls</a:t>
            </a:r>
            <a:r>
              <a:rPr lang="en-US" sz="2000" b="1" dirty="0" smtClean="0"/>
              <a:t>. a IV-a B inv. </a:t>
            </a:r>
            <a:r>
              <a:rPr lang="en-US" sz="2000" b="1" dirty="0" err="1" smtClean="0"/>
              <a:t>Marcu</a:t>
            </a:r>
            <a:r>
              <a:rPr lang="en-US" sz="2000" b="1" dirty="0" smtClean="0"/>
              <a:t> Adina</a:t>
            </a:r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endParaRPr lang="ro-RO" sz="2000" b="1" dirty="0"/>
          </a:p>
        </p:txBody>
      </p:sp>
      <p:pic>
        <p:nvPicPr>
          <p:cNvPr id="8194" name="Picture 2" descr="J:\comisia metodica\P1100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643182"/>
            <a:ext cx="3929090" cy="3127785"/>
          </a:xfrm>
          <a:prstGeom prst="rect">
            <a:avLst/>
          </a:prstGeom>
          <a:noFill/>
        </p:spPr>
      </p:pic>
      <p:pic>
        <p:nvPicPr>
          <p:cNvPr id="8195" name="Picture 3" descr="J:\comisia metodica\P1100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928802"/>
            <a:ext cx="3929057" cy="30718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183880" cy="105156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-</a:t>
            </a:r>
            <a:r>
              <a:rPr lang="en-US" sz="2000" b="0" dirty="0" err="1" smtClean="0"/>
              <a:t>Educatie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plastica</a:t>
            </a:r>
            <a:r>
              <a:rPr lang="en-US" sz="2000" b="0" dirty="0" smtClean="0"/>
              <a:t> </a:t>
            </a:r>
            <a:r>
              <a:rPr lang="en-US" sz="2000" b="1" dirty="0" smtClean="0"/>
              <a:t>“</a:t>
            </a:r>
            <a:r>
              <a:rPr lang="en-US" sz="2000" b="1" dirty="0" err="1" smtClean="0"/>
              <a:t>Culorile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toamnei</a:t>
            </a:r>
            <a:r>
              <a:rPr lang="en-US" sz="2000" b="1" dirty="0" smtClean="0"/>
              <a:t>”-</a:t>
            </a:r>
            <a:r>
              <a:rPr lang="en-US" sz="2000" b="0" dirty="0" err="1" smtClean="0"/>
              <a:t>cls</a:t>
            </a:r>
            <a:r>
              <a:rPr lang="en-US" sz="2000" b="0" dirty="0" smtClean="0"/>
              <a:t> a IV-a B inv. </a:t>
            </a:r>
            <a:r>
              <a:rPr lang="en-US" sz="2000" b="0" dirty="0" err="1" smtClean="0"/>
              <a:t>Marcu</a:t>
            </a:r>
            <a:r>
              <a:rPr lang="en-US" sz="2000" b="0" dirty="0" smtClean="0"/>
              <a:t> Adina</a:t>
            </a:r>
            <a:endParaRPr lang="ro-RO" sz="2000" b="0" dirty="0"/>
          </a:p>
        </p:txBody>
      </p:sp>
      <p:pic>
        <p:nvPicPr>
          <p:cNvPr id="9218" name="Picture 2" descr="J:\comisia metodica\P11005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4000528" cy="3000396"/>
          </a:xfrm>
          <a:prstGeom prst="rect">
            <a:avLst/>
          </a:prstGeom>
          <a:noFill/>
        </p:spPr>
      </p:pic>
      <p:pic>
        <p:nvPicPr>
          <p:cNvPr id="9219" name="Picture 3" descr="J:\comisia metodica\P11006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28934"/>
            <a:ext cx="4143372" cy="31075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dirty="0" smtClean="0"/>
              <a:t>-</a:t>
            </a:r>
            <a:r>
              <a:rPr lang="en-US" sz="2000" b="0" dirty="0" err="1" smtClean="0"/>
              <a:t>Cunoasterea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mediului</a:t>
            </a:r>
            <a:r>
              <a:rPr lang="en-US" sz="2000" b="0" dirty="0" smtClean="0"/>
              <a:t> </a:t>
            </a:r>
            <a:r>
              <a:rPr lang="en-US" sz="2000" b="1" dirty="0" smtClean="0"/>
              <a:t>“</a:t>
            </a:r>
            <a:r>
              <a:rPr lang="en-US" sz="2000" b="1" dirty="0" err="1" smtClean="0"/>
              <a:t>Activitatile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oamenilor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toamna</a:t>
            </a:r>
            <a:r>
              <a:rPr lang="en-US" sz="2000" b="1" dirty="0" smtClean="0"/>
              <a:t>”-</a:t>
            </a:r>
            <a:r>
              <a:rPr lang="en-US" sz="2000" b="0" dirty="0" err="1" smtClean="0"/>
              <a:t>cls</a:t>
            </a:r>
            <a:r>
              <a:rPr lang="en-US" sz="2000" b="0" dirty="0" smtClean="0"/>
              <a:t>. I B inv. </a:t>
            </a:r>
            <a:r>
              <a:rPr lang="en-US" sz="2000" b="0" dirty="0" err="1" smtClean="0"/>
              <a:t>Seserman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Veturia</a:t>
            </a:r>
            <a:endParaRPr lang="ro-RO" sz="2000" b="0" dirty="0"/>
          </a:p>
        </p:txBody>
      </p:sp>
      <p:pic>
        <p:nvPicPr>
          <p:cNvPr id="10242" name="Picture 2" descr="J:\comisia metodica\P1110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429000"/>
            <a:ext cx="4286248" cy="3214686"/>
          </a:xfrm>
          <a:prstGeom prst="rect">
            <a:avLst/>
          </a:prstGeom>
          <a:noFill/>
        </p:spPr>
      </p:pic>
      <p:pic>
        <p:nvPicPr>
          <p:cNvPr id="10243" name="Picture 3" descr="J:\comisia metodica\P1110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00174"/>
            <a:ext cx="4235453" cy="31765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-</a:t>
            </a:r>
            <a:r>
              <a:rPr lang="en-US" sz="2000" b="1" dirty="0" err="1" smtClean="0"/>
              <a:t>Limba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romana</a:t>
            </a:r>
            <a:r>
              <a:rPr lang="en-US" sz="2000" b="1" dirty="0" smtClean="0"/>
              <a:t> “</a:t>
            </a:r>
            <a:r>
              <a:rPr lang="en-US" sz="2400" b="1" dirty="0" smtClean="0"/>
              <a:t>In </a:t>
            </a:r>
            <a:r>
              <a:rPr lang="en-US" sz="2400" b="1" dirty="0" err="1" smtClean="0"/>
              <a:t>cautarea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Gerdei</a:t>
            </a:r>
            <a:r>
              <a:rPr lang="en-US" sz="2400" b="1" dirty="0" smtClean="0"/>
              <a:t> </a:t>
            </a:r>
            <a:r>
              <a:rPr lang="en-US" sz="2000" b="1" dirty="0" smtClean="0"/>
              <a:t>din </a:t>
            </a:r>
            <a:r>
              <a:rPr lang="en-US" sz="2000" b="1" dirty="0" err="1" smtClean="0"/>
              <a:t>Craiasa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Zapezii</a:t>
            </a:r>
            <a:r>
              <a:rPr lang="en-US" sz="2000" b="1" dirty="0"/>
              <a:t> </a:t>
            </a:r>
            <a:r>
              <a:rPr lang="en-US" sz="2000" b="1" dirty="0" smtClean="0"/>
              <a:t>de H. Ch. Andersen </a:t>
            </a:r>
            <a:r>
              <a:rPr lang="en-US" sz="2000" b="1" dirty="0" err="1" smtClean="0"/>
              <a:t>cls</a:t>
            </a:r>
            <a:r>
              <a:rPr lang="en-US" sz="2000" b="1" dirty="0" smtClean="0"/>
              <a:t>. </a:t>
            </a:r>
            <a:r>
              <a:rPr lang="en-US" sz="2000" b="1" dirty="0"/>
              <a:t>a</a:t>
            </a:r>
            <a:r>
              <a:rPr lang="en-US" sz="2000" b="1" dirty="0" smtClean="0"/>
              <a:t> II-a A inv. Moldovan </a:t>
            </a:r>
            <a:r>
              <a:rPr lang="en-US" sz="2000" b="1" dirty="0" err="1" smtClean="0"/>
              <a:t>Raveca</a:t>
            </a:r>
            <a:r>
              <a:rPr lang="en-US" sz="2000" b="1" dirty="0" smtClean="0"/>
              <a:t> </a:t>
            </a:r>
            <a:endParaRPr lang="ro-RO" sz="2000" b="1" dirty="0"/>
          </a:p>
        </p:txBody>
      </p:sp>
      <p:pic>
        <p:nvPicPr>
          <p:cNvPr id="11266" name="Picture 2" descr="J:\comisia metodica\P1110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3896324" cy="3211516"/>
          </a:xfrm>
          <a:prstGeom prst="rect">
            <a:avLst/>
          </a:prstGeom>
          <a:noFill/>
        </p:spPr>
      </p:pic>
      <p:pic>
        <p:nvPicPr>
          <p:cNvPr id="11267" name="Picture 3" descr="J:\comisia metodica\P11106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286124"/>
            <a:ext cx="4489436" cy="33670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-</a:t>
            </a:r>
            <a:r>
              <a:rPr lang="en-US" sz="2000" dirty="0" err="1" smtClean="0"/>
              <a:t>Abilitati</a:t>
            </a:r>
            <a:r>
              <a:rPr lang="en-US" sz="2000" dirty="0" smtClean="0"/>
              <a:t> practice </a:t>
            </a:r>
            <a:r>
              <a:rPr lang="en-US" sz="2000" b="1" dirty="0" smtClean="0"/>
              <a:t>”</a:t>
            </a:r>
            <a:r>
              <a:rPr lang="en-US" sz="2000" b="1" dirty="0" err="1" smtClean="0"/>
              <a:t>Cosul</a:t>
            </a:r>
            <a:r>
              <a:rPr lang="en-US" sz="2000" b="1" dirty="0" smtClean="0"/>
              <a:t> cu </a:t>
            </a:r>
            <a:r>
              <a:rPr lang="en-US" sz="2000" b="1" dirty="0" err="1" smtClean="0"/>
              <a:t>fructe</a:t>
            </a:r>
            <a:r>
              <a:rPr lang="en-US" sz="2000" b="1" dirty="0" smtClean="0"/>
              <a:t>” </a:t>
            </a:r>
            <a:r>
              <a:rPr lang="en-US" sz="2000" dirty="0" err="1" smtClean="0"/>
              <a:t>cls</a:t>
            </a:r>
            <a:r>
              <a:rPr lang="en-US" sz="2000" dirty="0" smtClean="0"/>
              <a:t>. </a:t>
            </a:r>
            <a:r>
              <a:rPr lang="en-US" sz="2000" dirty="0"/>
              <a:t>a</a:t>
            </a:r>
            <a:r>
              <a:rPr lang="en-US" sz="2000" dirty="0" smtClean="0"/>
              <a:t> II-a A inv. Moldovan </a:t>
            </a:r>
            <a:r>
              <a:rPr lang="en-US" sz="2000" dirty="0" err="1" smtClean="0"/>
              <a:t>Raveca</a:t>
            </a:r>
            <a:endParaRPr lang="ro-RO" sz="2000" dirty="0"/>
          </a:p>
        </p:txBody>
      </p:sp>
      <p:pic>
        <p:nvPicPr>
          <p:cNvPr id="12290" name="Picture 2" descr="J:\comisia metodica\P1130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4095778" cy="3071834"/>
          </a:xfrm>
          <a:prstGeom prst="rect">
            <a:avLst/>
          </a:prstGeom>
          <a:noFill/>
        </p:spPr>
      </p:pic>
      <p:pic>
        <p:nvPicPr>
          <p:cNvPr id="12291" name="Picture 3" descr="J:\comisia metodica\P1130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29000"/>
            <a:ext cx="4284127" cy="321309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95046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-”</a:t>
            </a:r>
            <a:r>
              <a:rPr lang="en-US" sz="2400" b="1" dirty="0" err="1" smtClean="0"/>
              <a:t>Proiectele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elevilor</a:t>
            </a:r>
            <a:r>
              <a:rPr lang="en-US" sz="2400" b="1" dirty="0" smtClean="0"/>
              <a:t>” </a:t>
            </a:r>
            <a:r>
              <a:rPr lang="en-US" sz="2000" b="1" dirty="0" err="1" smtClean="0"/>
              <a:t>cls</a:t>
            </a:r>
            <a:r>
              <a:rPr lang="en-US" sz="2000" b="1" dirty="0" smtClean="0"/>
              <a:t>. a IV-a B inv. </a:t>
            </a:r>
            <a:r>
              <a:rPr lang="en-US" sz="2000" b="1" dirty="0" err="1" smtClean="0"/>
              <a:t>Marcu</a:t>
            </a:r>
            <a:r>
              <a:rPr lang="en-US" sz="2000" b="1" dirty="0" smtClean="0"/>
              <a:t> Adina</a:t>
            </a:r>
            <a:endParaRPr lang="ro-RO" sz="2000" b="1" dirty="0"/>
          </a:p>
        </p:txBody>
      </p:sp>
      <p:pic>
        <p:nvPicPr>
          <p:cNvPr id="13314" name="Picture 2" descr="J:\comisia metodica\IMAG0544 (Smal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3644900" cy="5643602"/>
          </a:xfrm>
          <a:prstGeom prst="rect">
            <a:avLst/>
          </a:prstGeom>
          <a:noFill/>
        </p:spPr>
      </p:pic>
      <p:pic>
        <p:nvPicPr>
          <p:cNvPr id="13315" name="Picture 3" descr="J:\comisia metodica\IMAG0550 (Small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000108"/>
            <a:ext cx="3644900" cy="56435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Abilitati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practice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primavara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frumoasa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 B inv.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Seserman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Veturia</a:t>
            </a:r>
            <a:endParaRPr lang="ro-R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J:\comisia metodica\P1010154 (Smal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3571876"/>
            <a:ext cx="4071967" cy="3107529"/>
          </a:xfrm>
          <a:prstGeom prst="rect">
            <a:avLst/>
          </a:prstGeom>
          <a:noFill/>
        </p:spPr>
      </p:pic>
      <p:pic>
        <p:nvPicPr>
          <p:cNvPr id="14340" name="Picture 4" descr="J:\comisia metodica\P1010160 (Small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14422"/>
            <a:ext cx="4197352" cy="31480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52728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/>
              <a:t>-</a:t>
            </a:r>
            <a:r>
              <a:rPr lang="en-US" sz="2000" b="1" dirty="0" err="1" smtClean="0"/>
              <a:t>Limba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literatura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romana</a:t>
            </a:r>
            <a:r>
              <a:rPr lang="en-US" sz="2000" b="1" dirty="0" smtClean="0"/>
              <a:t> “</a:t>
            </a:r>
            <a:r>
              <a:rPr lang="en-US" sz="2400" b="1" dirty="0" err="1" smtClean="0"/>
              <a:t>Apolodor</a:t>
            </a:r>
            <a:r>
              <a:rPr lang="en-US" sz="2400" b="1" dirty="0" smtClean="0"/>
              <a:t>” </a:t>
            </a:r>
            <a:r>
              <a:rPr lang="en-US" sz="2000" b="1" dirty="0" smtClean="0"/>
              <a:t>de </a:t>
            </a:r>
            <a:r>
              <a:rPr lang="en-US" sz="2000" b="1" dirty="0" err="1" smtClean="0"/>
              <a:t>Gellu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Naum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cls</a:t>
            </a:r>
            <a:r>
              <a:rPr lang="en-US" sz="2000" b="1" dirty="0" smtClean="0"/>
              <a:t>. a II-a A inv. Moldovan </a:t>
            </a:r>
            <a:r>
              <a:rPr lang="en-US" sz="2000" b="1" dirty="0" err="1" smtClean="0"/>
              <a:t>Raveca</a:t>
            </a:r>
            <a:endParaRPr lang="ro-RO" sz="2000" b="1" dirty="0"/>
          </a:p>
        </p:txBody>
      </p:sp>
      <p:pic>
        <p:nvPicPr>
          <p:cNvPr id="15362" name="Picture 2" descr="J:\comisia metodica\P1140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9"/>
            <a:ext cx="4095779" cy="3071834"/>
          </a:xfrm>
          <a:prstGeom prst="rect">
            <a:avLst/>
          </a:prstGeom>
          <a:noFill/>
        </p:spPr>
      </p:pic>
      <p:pic>
        <p:nvPicPr>
          <p:cNvPr id="15365" name="Picture 5" descr="J:\comisia metodica\P1140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8999"/>
            <a:ext cx="4572001" cy="3429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dirty="0" smtClean="0"/>
              <a:t>-</a:t>
            </a:r>
            <a:r>
              <a:rPr lang="en-US" sz="2000" b="1" dirty="0" err="1" smtClean="0"/>
              <a:t>Educatie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civica</a:t>
            </a:r>
            <a:r>
              <a:rPr lang="en-US" sz="2000" b="1" dirty="0" smtClean="0"/>
              <a:t> </a:t>
            </a:r>
            <a:r>
              <a:rPr lang="en-US" sz="2400" b="1" dirty="0" smtClean="0"/>
              <a:t>“O </a:t>
            </a:r>
            <a:r>
              <a:rPr lang="en-US" sz="2400" b="1" dirty="0" err="1" smtClean="0"/>
              <a:t>adevarata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societate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democratica</a:t>
            </a:r>
            <a:r>
              <a:rPr lang="en-US" sz="2000" b="1" dirty="0" smtClean="0"/>
              <a:t>” </a:t>
            </a:r>
            <a:r>
              <a:rPr lang="en-US" sz="2000" b="1" dirty="0" err="1" smtClean="0"/>
              <a:t>cls</a:t>
            </a:r>
            <a:r>
              <a:rPr lang="en-US" sz="2000" b="1" dirty="0" smtClean="0"/>
              <a:t> a IV-a B inv. </a:t>
            </a:r>
            <a:r>
              <a:rPr lang="en-US" sz="2000" b="1" dirty="0" err="1" smtClean="0"/>
              <a:t>Marcu</a:t>
            </a:r>
            <a:r>
              <a:rPr lang="en-US" sz="2000" b="1" dirty="0" smtClean="0"/>
              <a:t> Adina</a:t>
            </a:r>
            <a:endParaRPr lang="ro-RO" sz="2000" b="1" dirty="0"/>
          </a:p>
        </p:txBody>
      </p:sp>
      <p:pic>
        <p:nvPicPr>
          <p:cNvPr id="16386" name="Picture 2" descr="J:\comisia metodica\P1140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4000529" cy="3000396"/>
          </a:xfrm>
          <a:prstGeom prst="rect">
            <a:avLst/>
          </a:prstGeom>
          <a:noFill/>
        </p:spPr>
      </p:pic>
      <p:pic>
        <p:nvPicPr>
          <p:cNvPr id="16387" name="Picture 3" descr="J:\comisia metodica\P11403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214686"/>
            <a:ext cx="4559296" cy="34194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48680"/>
            <a:ext cx="8229600" cy="1368152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1.</a:t>
            </a:r>
            <a:r>
              <a:rPr lang="en-US" sz="2000" b="1" dirty="0" smtClean="0"/>
              <a:t>Educatie </a:t>
            </a:r>
            <a:r>
              <a:rPr lang="en-US" sz="2000" b="1" dirty="0" err="1" smtClean="0"/>
              <a:t>pentru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dezvoltarea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personala-comunicarea</a:t>
            </a:r>
            <a:r>
              <a:rPr lang="en-US" sz="2000" b="1" dirty="0" smtClean="0"/>
              <a:t> “</a:t>
            </a:r>
            <a:r>
              <a:rPr lang="en-US" sz="2000" b="1" dirty="0" err="1" smtClean="0"/>
              <a:t>Vraja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cuvintelor</a:t>
            </a:r>
            <a:r>
              <a:rPr lang="en-US" sz="2000" b="1" dirty="0" smtClean="0"/>
              <a:t>”-</a:t>
            </a:r>
            <a:r>
              <a:rPr lang="en-US" sz="2000" dirty="0" err="1" smtClean="0"/>
              <a:t>coordonatori</a:t>
            </a:r>
            <a:r>
              <a:rPr lang="en-US" sz="2000" dirty="0" smtClean="0"/>
              <a:t>: </a:t>
            </a:r>
            <a:r>
              <a:rPr lang="en-US" sz="2000" dirty="0" err="1" smtClean="0"/>
              <a:t>inv.Moldovan</a:t>
            </a:r>
            <a:r>
              <a:rPr lang="en-US" sz="2000" dirty="0" smtClean="0"/>
              <a:t> </a:t>
            </a:r>
            <a:r>
              <a:rPr lang="en-US" sz="2000" dirty="0" err="1" smtClean="0"/>
              <a:t>Raveca</a:t>
            </a:r>
            <a:r>
              <a:rPr lang="en-US" sz="2000" dirty="0" smtClean="0"/>
              <a:t> , </a:t>
            </a:r>
            <a:r>
              <a:rPr lang="en-US" sz="2000" dirty="0" err="1" smtClean="0"/>
              <a:t>prof</a:t>
            </a:r>
            <a:r>
              <a:rPr lang="en-US" sz="2000" dirty="0" smtClean="0"/>
              <a:t>. </a:t>
            </a:r>
            <a:r>
              <a:rPr lang="en-US" sz="2000" dirty="0" err="1" smtClean="0"/>
              <a:t>Szasz</a:t>
            </a:r>
            <a:r>
              <a:rPr lang="en-US" sz="2000" dirty="0" smtClean="0"/>
              <a:t> Carmen ,</a:t>
            </a:r>
            <a:r>
              <a:rPr lang="en-US" sz="2000" dirty="0" err="1" smtClean="0"/>
              <a:t>Podaru</a:t>
            </a:r>
            <a:r>
              <a:rPr lang="en-US" sz="2000" dirty="0" smtClean="0"/>
              <a:t> </a:t>
            </a:r>
            <a:r>
              <a:rPr lang="en-US" sz="2000" dirty="0" err="1" smtClean="0"/>
              <a:t>Aurel-presedinte</a:t>
            </a:r>
            <a:r>
              <a:rPr lang="en-US" sz="2000" dirty="0" smtClean="0"/>
              <a:t> Club </a:t>
            </a:r>
            <a:r>
              <a:rPr lang="en-US" sz="2000" dirty="0" err="1" smtClean="0"/>
              <a:t>Saeculum-colaborator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ro-RO" sz="2000" dirty="0"/>
          </a:p>
        </p:txBody>
      </p:sp>
      <p:pic>
        <p:nvPicPr>
          <p:cNvPr id="1026" name="Picture 2" descr="J:\comisia metodica\P1110247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4067944" cy="3212975"/>
          </a:xfrm>
          <a:prstGeom prst="rect">
            <a:avLst/>
          </a:prstGeom>
          <a:noFill/>
        </p:spPr>
      </p:pic>
      <p:pic>
        <p:nvPicPr>
          <p:cNvPr id="1027" name="Picture 3" descr="J:\comisia metodica\P1110555 (Small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12976"/>
            <a:ext cx="4355976" cy="33569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42852"/>
            <a:ext cx="8640960" cy="1219200"/>
          </a:xfrm>
        </p:spPr>
        <p:txBody>
          <a:bodyPr>
            <a:normAutofit/>
          </a:bodyPr>
          <a:lstStyle/>
          <a:p>
            <a:r>
              <a:rPr lang="ro-RO" sz="2400" b="1" dirty="0" smtClean="0"/>
              <a:t>     III. Rezultate  deosebite  obtinute  la  concursuri  nationale si internationale:</a:t>
            </a:r>
            <a:endParaRPr lang="ro-RO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784976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o-RO" sz="2000" dirty="0" smtClean="0"/>
              <a:t>    </a:t>
            </a:r>
          </a:p>
          <a:p>
            <a:pPr>
              <a:buNone/>
            </a:pPr>
            <a:r>
              <a:rPr lang="ro-RO" sz="2200" b="1" dirty="0" smtClean="0"/>
              <a:t>Evaluare in educatie </a:t>
            </a:r>
          </a:p>
          <a:p>
            <a:pPr>
              <a:buNone/>
            </a:pPr>
            <a:r>
              <a:rPr lang="ro-RO" sz="2200" dirty="0" smtClean="0"/>
              <a:t>	</a:t>
            </a:r>
            <a:r>
              <a:rPr lang="ro-RO" sz="2200" b="1" dirty="0" smtClean="0"/>
              <a:t>- etapele I –a ,a II-a si a III-a,  matematica si romana</a:t>
            </a:r>
            <a:r>
              <a:rPr lang="ro-RO" sz="2200" dirty="0" smtClean="0"/>
              <a:t>-medalii de aur ,argint si bronz au obtinut elevi din :</a:t>
            </a:r>
          </a:p>
          <a:p>
            <a:pPr>
              <a:buNone/>
            </a:pPr>
            <a:r>
              <a:rPr lang="ro-RO" sz="2200" dirty="0" smtClean="0"/>
              <a:t>                         -cls. a II-a A (26medalii), a II-a B (14 medalii), a III-a A ( 13 medalii), a III-a B ( 9medalii), a IV-a B (22medalii)</a:t>
            </a:r>
          </a:p>
          <a:p>
            <a:pPr>
              <a:buNone/>
            </a:pPr>
            <a:endParaRPr lang="ro-RO" sz="2200" dirty="0" smtClean="0"/>
          </a:p>
          <a:p>
            <a:pPr>
              <a:buNone/>
            </a:pPr>
            <a:r>
              <a:rPr lang="ro-RO" sz="2200" b="1" dirty="0" smtClean="0"/>
              <a:t>     - etapa finala matematica </a:t>
            </a:r>
          </a:p>
          <a:p>
            <a:pPr>
              <a:buNone/>
            </a:pPr>
            <a:r>
              <a:rPr lang="ro-RO" sz="2200" dirty="0" smtClean="0"/>
              <a:t>                          -a II-a A (3 elevi intre 56 si 73p),  a II-a B (3 elevi intre 60 si 73p), a IV-a B (4elevi intre 50 si 60p), a III-a B (un elev 34p)</a:t>
            </a:r>
          </a:p>
          <a:p>
            <a:pPr>
              <a:buNone/>
            </a:pPr>
            <a:r>
              <a:rPr lang="ro-RO" sz="2200" b="1" dirty="0" smtClean="0"/>
              <a:t>     - etapa finala romana  </a:t>
            </a:r>
          </a:p>
          <a:p>
            <a:pPr>
              <a:buNone/>
            </a:pPr>
            <a:r>
              <a:rPr lang="ro-RO" sz="2200" dirty="0" smtClean="0"/>
              <a:t>                          -cls. a II-a A (8elevi- intre 77 si 95 puncte ), a II-a B (4 elevi intre 55 si 92p), a III-a A(4 elevi intre 74 si 87p), a III-a B (4 elevi intre 55 si 82p), a IV-a B ( 6elevi intre 70 si 80p)</a:t>
            </a:r>
          </a:p>
          <a:p>
            <a:pPr>
              <a:buNone/>
            </a:pPr>
            <a:endParaRPr lang="ro-RO" sz="2200" dirty="0" smtClean="0"/>
          </a:p>
          <a:p>
            <a:pPr>
              <a:buNone/>
            </a:pPr>
            <a:r>
              <a:rPr lang="ro-RO" sz="2200" dirty="0" smtClean="0"/>
              <a:t>                  </a:t>
            </a:r>
          </a:p>
          <a:p>
            <a:pPr>
              <a:buNone/>
            </a:pPr>
            <a:r>
              <a:rPr lang="ro-RO" sz="2200" dirty="0" smtClean="0"/>
              <a:t>    </a:t>
            </a:r>
            <a:r>
              <a:rPr lang="ro-RO" sz="2200" u="sng" dirty="0" smtClean="0"/>
              <a:t>Concurs national </a:t>
            </a:r>
            <a:r>
              <a:rPr lang="ro-RO" sz="2200" dirty="0" smtClean="0"/>
              <a:t>- creatie plastica “Toamna mandra darnica”-locul I,II si III au obtinut elevi din toate clasele primare</a:t>
            </a:r>
          </a:p>
          <a:p>
            <a:pPr>
              <a:buNone/>
            </a:pPr>
            <a:endParaRPr lang="ro-RO" sz="2200" dirty="0" smtClean="0"/>
          </a:p>
          <a:p>
            <a:pPr>
              <a:buNone/>
            </a:pPr>
            <a:endParaRPr lang="ro-RO" sz="2200" dirty="0" smtClean="0"/>
          </a:p>
          <a:p>
            <a:pPr>
              <a:buNone/>
            </a:pPr>
            <a:r>
              <a:rPr lang="ro-RO" sz="2200" dirty="0" smtClean="0"/>
              <a:t>    </a:t>
            </a:r>
            <a:r>
              <a:rPr lang="ro-RO" sz="2200" u="sng" dirty="0" smtClean="0"/>
              <a:t>Concurs national </a:t>
            </a:r>
            <a:r>
              <a:rPr lang="ro-RO" sz="2200" dirty="0" smtClean="0"/>
              <a:t>–creatie plastica “O ce veste minunata”-locul I,II ,III si MENTIUNI-elevi de la toate clasele primare       </a:t>
            </a:r>
          </a:p>
          <a:p>
            <a:pPr>
              <a:buFontTx/>
              <a:buChar char="-"/>
            </a:pPr>
            <a:endParaRPr lang="ro-RO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2000" dirty="0" smtClean="0"/>
              <a:t>   </a:t>
            </a:r>
            <a:endParaRPr lang="ro-RO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640960" cy="62646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smtClean="0"/>
              <a:t>  </a:t>
            </a:r>
            <a:r>
              <a:rPr lang="ro-RO" sz="2400" u="sng" dirty="0" smtClean="0"/>
              <a:t>Concurs  international </a:t>
            </a:r>
            <a:r>
              <a:rPr lang="ro-RO" sz="2400" dirty="0" smtClean="0"/>
              <a:t>– creatie plastica "Odata ca niciodata"- locul I, II si III- elevi din clasele a II-a A si aIV-a B (inv. Moldovan Raveca si Marcu Adina)</a:t>
            </a:r>
            <a:br>
              <a:rPr lang="ro-RO" sz="2400" dirty="0" smtClean="0"/>
            </a:br>
            <a:endParaRPr lang="ro-RO" sz="2400" dirty="0" smtClean="0"/>
          </a:p>
          <a:p>
            <a:pPr>
              <a:buNone/>
            </a:pPr>
            <a:r>
              <a:rPr lang="ro-RO" sz="2400" dirty="0" smtClean="0"/>
              <a:t> </a:t>
            </a:r>
            <a:r>
              <a:rPr lang="ro-RO" sz="2400" u="sng" dirty="0" smtClean="0"/>
              <a:t>Concurs national </a:t>
            </a:r>
            <a:r>
              <a:rPr lang="ro-RO" sz="2400" dirty="0" smtClean="0"/>
              <a:t>de creatie plastica “Romania – o tara de floare”- locul I si MENTIUNE - elevi din cls.I B si IIB (inv. Seserman Veturia si Blaga Margareta)  </a:t>
            </a:r>
          </a:p>
          <a:p>
            <a:pPr>
              <a:buNone/>
            </a:pPr>
            <a:endParaRPr lang="ro-RO" sz="2400" dirty="0" smtClean="0"/>
          </a:p>
          <a:p>
            <a:pPr>
              <a:buNone/>
            </a:pPr>
            <a:r>
              <a:rPr lang="ro-RO" sz="2400" dirty="0" smtClean="0"/>
              <a:t> </a:t>
            </a:r>
            <a:r>
              <a:rPr lang="ro-RO" sz="2400" u="sng" dirty="0" smtClean="0"/>
              <a:t>Concurs national </a:t>
            </a:r>
            <a:r>
              <a:rPr lang="ro-RO" sz="2400" dirty="0" smtClean="0"/>
              <a:t>de creatie plastica “Magia toamnei”- premiul I si III – elevi din clasa IB si IIB (inv. Seserman Veturia si Blaga Margareta)</a:t>
            </a:r>
          </a:p>
          <a:p>
            <a:pPr>
              <a:buNone/>
            </a:pPr>
            <a:endParaRPr lang="ro-RO" sz="2400" dirty="0" smtClean="0"/>
          </a:p>
          <a:p>
            <a:pPr>
              <a:buNone/>
            </a:pPr>
            <a:r>
              <a:rPr lang="ro-RO" sz="2400" dirty="0" smtClean="0"/>
              <a:t> </a:t>
            </a:r>
            <a:r>
              <a:rPr lang="ro-RO" sz="2400" u="sng" dirty="0" smtClean="0"/>
              <a:t>Concurs national </a:t>
            </a:r>
            <a:r>
              <a:rPr lang="ro-RO" sz="2400" dirty="0" smtClean="0"/>
              <a:t>“Cultura romaneasca in context european”-colaj – premiul I cls.IB, inv.Seserman Veturia</a:t>
            </a:r>
          </a:p>
          <a:p>
            <a:pPr>
              <a:buNone/>
            </a:pPr>
            <a:endParaRPr lang="ro-RO" sz="2400" dirty="0" smtClean="0"/>
          </a:p>
          <a:p>
            <a:pPr>
              <a:buNone/>
            </a:pPr>
            <a:r>
              <a:rPr lang="ro-RO" sz="2400" dirty="0" smtClean="0"/>
              <a:t> </a:t>
            </a:r>
            <a:r>
              <a:rPr lang="ro-RO" sz="2400" u="sng" dirty="0" smtClean="0"/>
              <a:t>Concurs de recitare </a:t>
            </a:r>
            <a:r>
              <a:rPr lang="ro-RO" sz="2400" dirty="0" smtClean="0"/>
              <a:t>”KANYADI SANDOR”- premiul II – cls IIC, inv. Ola Ioan</a:t>
            </a:r>
            <a:endParaRPr lang="ro-RO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84976" cy="640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2400" dirty="0" smtClean="0"/>
              <a:t>     </a:t>
            </a:r>
            <a:r>
              <a:rPr lang="ro-RO" sz="2400" u="sng" dirty="0" smtClean="0"/>
              <a:t>Concurs de recitare </a:t>
            </a:r>
            <a:r>
              <a:rPr lang="ro-RO" sz="2400" dirty="0" smtClean="0"/>
              <a:t>“Vidam Versek Versmondo”- premiul III, cls. IIC inv. Ola Ioan</a:t>
            </a:r>
          </a:p>
          <a:p>
            <a:pPr>
              <a:buNone/>
            </a:pPr>
            <a:endParaRPr lang="ro-RO" sz="2400" dirty="0" smtClean="0"/>
          </a:p>
          <a:p>
            <a:pPr>
              <a:buNone/>
            </a:pPr>
            <a:r>
              <a:rPr lang="ro-RO" sz="2400" dirty="0" smtClean="0"/>
              <a:t>      </a:t>
            </a:r>
            <a:r>
              <a:rPr lang="ro-RO" sz="2400" u="sng" dirty="0" smtClean="0"/>
              <a:t>Concurs national</a:t>
            </a:r>
            <a:r>
              <a:rPr lang="ro-RO" sz="2400" dirty="0" smtClean="0"/>
              <a:t> “Bucuriile primaverii”- colaj – premiul II - elevi din cls. IB inv. Seserman Veturia</a:t>
            </a:r>
          </a:p>
          <a:p>
            <a:pPr>
              <a:buNone/>
            </a:pPr>
            <a:endParaRPr lang="ro-RO" sz="2400" dirty="0" smtClean="0"/>
          </a:p>
          <a:p>
            <a:pPr>
              <a:buNone/>
            </a:pPr>
            <a:r>
              <a:rPr lang="ro-RO" sz="2400" dirty="0" smtClean="0"/>
              <a:t>      </a:t>
            </a:r>
            <a:r>
              <a:rPr lang="ro-RO" sz="2400" u="sng" dirty="0" smtClean="0"/>
              <a:t>Concurs interjudetean </a:t>
            </a:r>
            <a:r>
              <a:rPr lang="ro-RO" sz="2400" dirty="0" smtClean="0"/>
              <a:t>“Chipul mamei”- pictura - MENTIUNE</a:t>
            </a:r>
          </a:p>
          <a:p>
            <a:pPr>
              <a:buNone/>
            </a:pPr>
            <a:r>
              <a:rPr lang="ro-RO" sz="2400" dirty="0" smtClean="0"/>
              <a:t>    elev din cls. IB inv. Seserman Veturia</a:t>
            </a:r>
          </a:p>
          <a:p>
            <a:pPr>
              <a:buNone/>
            </a:pPr>
            <a:endParaRPr lang="ro-RO" sz="2400" dirty="0" smtClean="0"/>
          </a:p>
          <a:p>
            <a:pPr>
              <a:buNone/>
            </a:pPr>
            <a:r>
              <a:rPr lang="ro-RO" sz="2400" dirty="0" smtClean="0"/>
              <a:t>      </a:t>
            </a:r>
            <a:r>
              <a:rPr lang="ro-RO" sz="2400" u="sng" dirty="0" smtClean="0"/>
              <a:t>Concurs national </a:t>
            </a:r>
            <a:r>
              <a:rPr lang="ro-RO" sz="2400" dirty="0" smtClean="0"/>
              <a:t>“Martisorul primaverii”- pictura – locul I,II si III-elevi din cls.IB inv. Seserman Veturia</a:t>
            </a:r>
          </a:p>
          <a:p>
            <a:pPr>
              <a:buNone/>
            </a:pPr>
            <a:endParaRPr lang="ro-RO" sz="2400" dirty="0" smtClean="0"/>
          </a:p>
          <a:p>
            <a:pPr>
              <a:buNone/>
            </a:pPr>
            <a:r>
              <a:rPr lang="ro-RO" sz="2400" dirty="0" smtClean="0"/>
              <a:t>      </a:t>
            </a:r>
            <a:r>
              <a:rPr lang="ro-RO" sz="2400" u="sng" dirty="0" smtClean="0"/>
              <a:t>Concurs national </a:t>
            </a:r>
            <a:r>
              <a:rPr lang="ro-RO" sz="2400" dirty="0" smtClean="0"/>
              <a:t>”Media Kinder”- de cultura generala -100p.  3 echipe din cls. aII-a A inv. Moldovan Raveca si 3 echipe cls a II-a si a III-a Coldau inv. Fodor Eugenia</a:t>
            </a:r>
            <a:endParaRPr lang="ro-RO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712968" cy="64087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o-RO" sz="2000" dirty="0" smtClean="0"/>
          </a:p>
          <a:p>
            <a:pPr>
              <a:buNone/>
            </a:pPr>
            <a:r>
              <a:rPr lang="ro-RO" sz="2300" dirty="0" smtClean="0"/>
              <a:t>    </a:t>
            </a:r>
            <a:r>
              <a:rPr lang="ro-RO" sz="2300" u="sng" dirty="0" smtClean="0"/>
              <a:t>Concurs national </a:t>
            </a:r>
            <a:r>
              <a:rPr lang="ro-RO" sz="2300" dirty="0" smtClean="0"/>
              <a:t>“Micul matematician”- rezultate peste 90 puncte:</a:t>
            </a:r>
          </a:p>
          <a:p>
            <a:pPr>
              <a:buNone/>
            </a:pPr>
            <a:r>
              <a:rPr lang="ro-RO" sz="2300" dirty="0" smtClean="0"/>
              <a:t> </a:t>
            </a:r>
          </a:p>
          <a:p>
            <a:pPr>
              <a:buNone/>
            </a:pPr>
            <a:r>
              <a:rPr lang="ro-RO" sz="2300" dirty="0" smtClean="0"/>
              <a:t>           .cls. II A  100p. - 7elevi, 95p. - 2elevi, 90p. - 2elevi</a:t>
            </a:r>
          </a:p>
          <a:p>
            <a:pPr>
              <a:buNone/>
            </a:pPr>
            <a:r>
              <a:rPr lang="ro-RO" sz="2300" dirty="0" smtClean="0"/>
              <a:t>           .clsII B 100p. - 3 elevi;  90 p. – un elev</a:t>
            </a:r>
          </a:p>
          <a:p>
            <a:pPr>
              <a:buNone/>
            </a:pPr>
            <a:r>
              <a:rPr lang="ro-RO" sz="2300" dirty="0" smtClean="0"/>
              <a:t>           .cls. III A  100p. - 5 elevi;  90p. - 5elevi</a:t>
            </a:r>
          </a:p>
          <a:p>
            <a:pPr>
              <a:buNone/>
            </a:pPr>
            <a:r>
              <a:rPr lang="ro-RO" sz="2300" dirty="0" smtClean="0"/>
              <a:t>           .cls.III B  96p. - 6elevi</a:t>
            </a:r>
          </a:p>
          <a:p>
            <a:pPr>
              <a:buNone/>
            </a:pPr>
            <a:r>
              <a:rPr lang="ro-RO" sz="2300" dirty="0" smtClean="0"/>
              <a:t>           .cls.IV B  100p. - 5elevi;  92p. - un elev                                                                                               </a:t>
            </a:r>
          </a:p>
          <a:p>
            <a:pPr>
              <a:buNone/>
            </a:pPr>
            <a:endParaRPr lang="ro-RO" sz="2300" dirty="0" smtClean="0"/>
          </a:p>
          <a:p>
            <a:pPr>
              <a:buNone/>
            </a:pPr>
            <a:r>
              <a:rPr lang="ro-RO" sz="2300" dirty="0" smtClean="0"/>
              <a:t>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o-RO" sz="2300" dirty="0" smtClean="0"/>
              <a:t>   </a:t>
            </a:r>
            <a:r>
              <a:rPr lang="ro-RO" sz="2300" u="sng" dirty="0" smtClean="0"/>
              <a:t>Concursul  Cangurasul ,,In lumea povestilor,,  si ,,Cangurasul matematician</a:t>
            </a:r>
            <a:r>
              <a:rPr lang="ro-RO" sz="2300" dirty="0" smtClean="0"/>
              <a:t>,, :</a:t>
            </a:r>
          </a:p>
          <a:p>
            <a:pPr>
              <a:buNone/>
            </a:pPr>
            <a:r>
              <a:rPr lang="ro-RO" sz="2300" dirty="0" smtClean="0"/>
              <a:t>              .cls.I A  excelent - 4elevi                        excelent-5elevi</a:t>
            </a:r>
          </a:p>
          <a:p>
            <a:pPr>
              <a:buNone/>
            </a:pPr>
            <a:r>
              <a:rPr lang="ro-RO" sz="2300" dirty="0" smtClean="0"/>
              <a:t>              .cls.IB excelent -11 elevi                        excelent-10elevi;f.bine-4elevi</a:t>
            </a:r>
          </a:p>
          <a:p>
            <a:pPr>
              <a:buNone/>
            </a:pPr>
            <a:r>
              <a:rPr lang="ro-RO" sz="2300" dirty="0" smtClean="0"/>
              <a:t>              .cls.aII-a A excelent -12elevi                   excelent-5elevi;</a:t>
            </a:r>
          </a:p>
          <a:p>
            <a:pPr>
              <a:buNone/>
            </a:pPr>
            <a:r>
              <a:rPr lang="ro-RO" sz="2300" dirty="0" smtClean="0"/>
              <a:t>              .cls. aII-a B excelent -4 elevi; </a:t>
            </a:r>
          </a:p>
          <a:p>
            <a:pPr>
              <a:buNone/>
            </a:pPr>
            <a:r>
              <a:rPr lang="ro-RO" sz="2300" dirty="0" smtClean="0"/>
              <a:t>              .cls. aIV-a B excelent - 5 elevi</a:t>
            </a:r>
          </a:p>
          <a:p>
            <a:pPr>
              <a:buNone/>
            </a:pPr>
            <a:endParaRPr lang="ro-RO" sz="2000" dirty="0" smtClean="0"/>
          </a:p>
          <a:p>
            <a:pPr>
              <a:buNone/>
            </a:pPr>
            <a:r>
              <a:rPr lang="ro-RO" sz="2000" dirty="0" smtClean="0"/>
              <a:t>    </a:t>
            </a:r>
          </a:p>
          <a:p>
            <a:pPr>
              <a:buNone/>
            </a:pPr>
            <a:r>
              <a:rPr lang="ro-RO" sz="2000" dirty="0" smtClean="0"/>
              <a:t>   </a:t>
            </a:r>
            <a:endParaRPr lang="ro-R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640960" cy="612068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600" dirty="0" smtClean="0"/>
              <a:t>       </a:t>
            </a:r>
            <a:r>
              <a:rPr lang="ro-RO" sz="6200" b="1" dirty="0" smtClean="0"/>
              <a:t>IV.  Aparitii in presa locala si judeteana</a:t>
            </a:r>
          </a:p>
          <a:p>
            <a:pPr>
              <a:buNone/>
            </a:pPr>
            <a:endParaRPr lang="ro-RO" sz="6200" b="1" dirty="0" smtClean="0"/>
          </a:p>
          <a:p>
            <a:pPr>
              <a:buNone/>
            </a:pPr>
            <a:r>
              <a:rPr lang="ro-RO" sz="3500" b="1" dirty="0" smtClean="0"/>
              <a:t>  - </a:t>
            </a:r>
            <a:r>
              <a:rPr lang="ro-RO" sz="3500" dirty="0" smtClean="0"/>
              <a:t>Mesagerul ,8.11.2010 articolul </a:t>
            </a:r>
            <a:r>
              <a:rPr lang="ro-RO" sz="3500" b="1" dirty="0" smtClean="0"/>
              <a:t>OMENIE </a:t>
            </a:r>
            <a:r>
              <a:rPr lang="ro-RO" sz="3500" dirty="0" smtClean="0"/>
              <a:t>(inv</a:t>
            </a:r>
            <a:r>
              <a:rPr lang="ro-RO" sz="3500" b="1" dirty="0" smtClean="0"/>
              <a:t>. </a:t>
            </a:r>
            <a:r>
              <a:rPr lang="ro-RO" sz="3500" dirty="0" smtClean="0"/>
              <a:t>Moldovan Raveca - un gest umanitar)</a:t>
            </a:r>
          </a:p>
          <a:p>
            <a:pPr>
              <a:buNone/>
            </a:pPr>
            <a:endParaRPr lang="ro-RO" sz="3500" dirty="0" smtClean="0"/>
          </a:p>
          <a:p>
            <a:pPr>
              <a:buNone/>
            </a:pPr>
            <a:endParaRPr lang="ro-RO" sz="3500" dirty="0" smtClean="0"/>
          </a:p>
          <a:p>
            <a:pPr>
              <a:buNone/>
            </a:pPr>
            <a:r>
              <a:rPr lang="ro-RO" sz="3500" dirty="0" smtClean="0"/>
              <a:t>  -Rasunetul ,9.03.2011 articolul </a:t>
            </a:r>
            <a:r>
              <a:rPr lang="ro-RO" sz="3500" b="1" dirty="0" smtClean="0"/>
              <a:t>“ALTCEVA,ALTFEL…”</a:t>
            </a:r>
          </a:p>
          <a:p>
            <a:pPr>
              <a:buNone/>
            </a:pPr>
            <a:r>
              <a:rPr lang="ro-RO" sz="3500" dirty="0" smtClean="0"/>
              <a:t>                (expozitia de icoane a inv. Moldovan Raveca)</a:t>
            </a:r>
          </a:p>
          <a:p>
            <a:pPr>
              <a:buNone/>
            </a:pPr>
            <a:endParaRPr lang="ro-RO" sz="3500" dirty="0" smtClean="0"/>
          </a:p>
          <a:p>
            <a:pPr>
              <a:buNone/>
            </a:pPr>
            <a:r>
              <a:rPr lang="ro-RO" sz="3500" dirty="0" smtClean="0"/>
              <a:t>  - Mesagerul,15 04.2011 articolul “</a:t>
            </a:r>
            <a:r>
              <a:rPr lang="ro-RO" sz="3500" b="1" dirty="0" smtClean="0"/>
              <a:t>MICI,CU SUFLETE MARI   </a:t>
            </a:r>
            <a:r>
              <a:rPr lang="ro-RO" sz="3500" dirty="0" smtClean="0"/>
              <a:t>(initiativa umanitara inv.  Seserman Veturia si Cristea Ileana)  </a:t>
            </a:r>
          </a:p>
          <a:p>
            <a:pPr>
              <a:buNone/>
            </a:pPr>
            <a:r>
              <a:rPr lang="ro-RO" sz="7200" dirty="0" smtClean="0"/>
              <a:t>                     </a:t>
            </a:r>
            <a:endParaRPr lang="ro-R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33670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o-RO" sz="2000" b="1" dirty="0" smtClean="0"/>
              <a:t>   </a:t>
            </a:r>
            <a:r>
              <a:rPr lang="ro-RO" sz="2200" b="1" dirty="0" smtClean="0"/>
              <a:t>V. Referate </a:t>
            </a:r>
            <a:r>
              <a:rPr lang="ro-RO" sz="2200" dirty="0" smtClean="0"/>
              <a:t>pe teme stabilite la inceputul anului scolar,bine intocmite si dezbatute in cadrul Comisiei Metodice:</a:t>
            </a:r>
          </a:p>
          <a:p>
            <a:pPr>
              <a:buNone/>
            </a:pPr>
            <a:endParaRPr lang="ro-RO" sz="2200" dirty="0" smtClean="0"/>
          </a:p>
          <a:p>
            <a:pPr>
              <a:buNone/>
            </a:pPr>
            <a:r>
              <a:rPr lang="ro-RO" sz="2200" dirty="0" smtClean="0"/>
              <a:t>   </a:t>
            </a:r>
            <a:r>
              <a:rPr lang="ro-RO" sz="2200" b="1" dirty="0" smtClean="0"/>
              <a:t>   ”</a:t>
            </a:r>
            <a:r>
              <a:rPr lang="ro-RO" sz="2200" i="1" dirty="0" smtClean="0"/>
              <a:t>Proiectul –modalitate alternativa de evaluare la Limba romana “ </a:t>
            </a:r>
            <a:r>
              <a:rPr lang="ro-RO" sz="2200" dirty="0" smtClean="0"/>
              <a:t>intocmit de inv. Blaga Margareta;</a:t>
            </a:r>
          </a:p>
          <a:p>
            <a:pPr>
              <a:buNone/>
            </a:pPr>
            <a:endParaRPr lang="ro-RO" sz="2200" dirty="0" smtClean="0"/>
          </a:p>
          <a:p>
            <a:pPr>
              <a:buNone/>
            </a:pPr>
            <a:r>
              <a:rPr lang="ro-RO" sz="2200" dirty="0" smtClean="0"/>
              <a:t>      </a:t>
            </a:r>
            <a:r>
              <a:rPr lang="ro-RO" sz="2200" i="1" dirty="0" smtClean="0"/>
              <a:t>”Reactia si raspunsul copilului cititor “ , </a:t>
            </a:r>
            <a:r>
              <a:rPr lang="ro-RO" sz="2200" dirty="0" smtClean="0"/>
              <a:t>inv.Matyas Ildiko si inv. Ola Ioan;</a:t>
            </a:r>
          </a:p>
          <a:p>
            <a:pPr>
              <a:buNone/>
            </a:pPr>
            <a:endParaRPr lang="ro-RO" sz="2200" dirty="0" smtClean="0"/>
          </a:p>
          <a:p>
            <a:pPr>
              <a:buNone/>
            </a:pPr>
            <a:r>
              <a:rPr lang="ro-RO" sz="2200" i="1" dirty="0" smtClean="0"/>
              <a:t>      “Asigurarea corelatiei </a:t>
            </a:r>
            <a:r>
              <a:rPr lang="ro-RO" sz="2200" b="1" i="1" dirty="0" smtClean="0"/>
              <a:t>CITIT-SCRIS </a:t>
            </a:r>
            <a:r>
              <a:rPr lang="ro-RO" sz="2200" i="1" dirty="0" smtClean="0"/>
              <a:t>–conditie a formarii deprinderilor grafice si ortografice” ,</a:t>
            </a:r>
            <a:r>
              <a:rPr lang="ro-RO" sz="2200" dirty="0" smtClean="0"/>
              <a:t>inv. Diugan Vasile;</a:t>
            </a:r>
          </a:p>
          <a:p>
            <a:pPr>
              <a:buNone/>
            </a:pPr>
            <a:endParaRPr lang="ro-RO" sz="2200" dirty="0" smtClean="0"/>
          </a:p>
          <a:p>
            <a:pPr>
              <a:buNone/>
            </a:pPr>
            <a:r>
              <a:rPr lang="ro-RO" sz="2200" dirty="0" smtClean="0"/>
              <a:t>       “</a:t>
            </a:r>
            <a:r>
              <a:rPr lang="ro-RO" sz="2200" i="1" dirty="0" smtClean="0"/>
              <a:t>Conditii de educare a creativitatii la scolarul mic”,inv. Sasarman Valerie;</a:t>
            </a:r>
          </a:p>
          <a:p>
            <a:pPr>
              <a:buNone/>
            </a:pPr>
            <a:endParaRPr lang="ro-RO" sz="2200" i="1" dirty="0" smtClean="0"/>
          </a:p>
          <a:p>
            <a:pPr>
              <a:buNone/>
            </a:pPr>
            <a:r>
              <a:rPr lang="ro-RO" sz="2200" i="1" dirty="0" smtClean="0"/>
              <a:t>      </a:t>
            </a:r>
            <a:r>
              <a:rPr lang="ro-RO" sz="2200" dirty="0" smtClean="0"/>
              <a:t>“</a:t>
            </a:r>
            <a:r>
              <a:rPr lang="ro-RO" sz="2200" i="1" dirty="0" smtClean="0"/>
              <a:t>Metode si tehnici de cunoastere a elevilor” ,</a:t>
            </a:r>
            <a:r>
              <a:rPr lang="ro-RO" sz="2200" dirty="0" smtClean="0"/>
              <a:t>inv. Bratan Maria</a:t>
            </a:r>
          </a:p>
          <a:p>
            <a:pPr>
              <a:buNone/>
            </a:pPr>
            <a:endParaRPr lang="ro-RO" sz="2200" dirty="0" smtClean="0"/>
          </a:p>
          <a:p>
            <a:pPr>
              <a:buNone/>
            </a:pPr>
            <a:r>
              <a:rPr lang="ro-RO" sz="2200" i="1" dirty="0" smtClean="0"/>
              <a:t>      “Invatarea diferentiata” ,inv. Moldovan Nicoleta  </a:t>
            </a:r>
            <a:endParaRPr lang="ro-RO" sz="22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712968" cy="640871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ro-RO" sz="2000" b="1" dirty="0" smtClean="0"/>
              <a:t>VI. Intalniri lunare cu parintii, </a:t>
            </a:r>
            <a:r>
              <a:rPr lang="ro-RO" sz="2000" dirty="0" smtClean="0"/>
              <a:t>conform planificarilor pentru diferite dezbateri pe baza de:</a:t>
            </a:r>
          </a:p>
          <a:p>
            <a:pPr>
              <a:buNone/>
            </a:pPr>
            <a:r>
              <a:rPr lang="ro-RO" sz="2000" b="1" dirty="0" smtClean="0"/>
              <a:t>       </a:t>
            </a:r>
          </a:p>
          <a:p>
            <a:pPr>
              <a:buNone/>
            </a:pPr>
            <a:r>
              <a:rPr lang="ro-RO" sz="2000" b="1" dirty="0" smtClean="0"/>
              <a:t>a)lectorate:</a:t>
            </a:r>
          </a:p>
          <a:p>
            <a:pPr>
              <a:buNone/>
            </a:pPr>
            <a:r>
              <a:rPr lang="ro-RO" sz="2000" b="1" i="1" dirty="0" smtClean="0"/>
              <a:t>     </a:t>
            </a:r>
          </a:p>
          <a:p>
            <a:pPr>
              <a:buNone/>
            </a:pPr>
            <a:r>
              <a:rPr lang="ro-RO" sz="2000" b="1" i="1" dirty="0" smtClean="0"/>
              <a:t>		”</a:t>
            </a:r>
            <a:r>
              <a:rPr lang="ro-RO" sz="2000" i="1" dirty="0" smtClean="0"/>
              <a:t>Puterea de a fi pozitiv”- </a:t>
            </a:r>
            <a:r>
              <a:rPr lang="ro-RO" sz="2000" dirty="0" smtClean="0"/>
              <a:t>dezbatere la cls. aII-a A inv.  Moldovan Raveca</a:t>
            </a:r>
          </a:p>
          <a:p>
            <a:pPr>
              <a:buNone/>
            </a:pPr>
            <a:endParaRPr lang="ro-RO" sz="2000" dirty="0" smtClean="0"/>
          </a:p>
          <a:p>
            <a:pPr>
              <a:buNone/>
            </a:pPr>
            <a:r>
              <a:rPr lang="ro-RO" sz="2000" dirty="0" smtClean="0"/>
              <a:t>		“</a:t>
            </a:r>
            <a:r>
              <a:rPr lang="ro-RO" sz="2000" i="1" dirty="0" smtClean="0"/>
              <a:t>Rolul parintilor in obtinerea succesului scolar”- </a:t>
            </a:r>
            <a:r>
              <a:rPr lang="ro-RO" sz="2000" dirty="0" smtClean="0"/>
              <a:t>dezbatere  cls.  a-IV-a B inv. Marcu Adina</a:t>
            </a:r>
          </a:p>
          <a:p>
            <a:pPr>
              <a:buNone/>
            </a:pPr>
            <a:endParaRPr lang="ro-RO" sz="2000" dirty="0" smtClean="0"/>
          </a:p>
          <a:p>
            <a:pPr>
              <a:buNone/>
            </a:pPr>
            <a:r>
              <a:rPr lang="ro-RO" sz="2000" i="1" dirty="0" smtClean="0"/>
              <a:t>		“Optimizarea comunicarii dintre parinti si elevi”- </a:t>
            </a:r>
            <a:r>
              <a:rPr lang="ro-RO" sz="2000" dirty="0" smtClean="0"/>
              <a:t>dezbatere cls. aII-a A inv. Moldovan Raveca</a:t>
            </a:r>
          </a:p>
          <a:p>
            <a:pPr>
              <a:buNone/>
            </a:pPr>
            <a:endParaRPr lang="ro-RO" sz="2000" dirty="0" smtClean="0"/>
          </a:p>
          <a:p>
            <a:pPr>
              <a:buNone/>
            </a:pPr>
            <a:r>
              <a:rPr lang="ro-RO" sz="2000" dirty="0" smtClean="0"/>
              <a:t>		“</a:t>
            </a:r>
            <a:r>
              <a:rPr lang="ro-RO" sz="2000" i="1" dirty="0" smtClean="0"/>
              <a:t>Dragostea excesiva si asprimea excesiva - doua extreme” cls. IV B inv. Marcu Adina</a:t>
            </a:r>
            <a:endParaRPr lang="ro-RO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84976" cy="640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dirty="0" smtClean="0"/>
              <a:t>   </a:t>
            </a:r>
            <a:r>
              <a:rPr lang="ro-RO" sz="2100" b="1" dirty="0" smtClean="0"/>
              <a:t>b) </a:t>
            </a:r>
            <a:r>
              <a:rPr lang="ro-RO" sz="2000" b="1" dirty="0" smtClean="0"/>
              <a:t>chestionare </a:t>
            </a:r>
            <a:r>
              <a:rPr lang="ro-RO" sz="2000" dirty="0" smtClean="0"/>
              <a:t>aplicate parintilor - prin care s-a urmarit:</a:t>
            </a:r>
          </a:p>
          <a:p>
            <a:pPr>
              <a:buNone/>
            </a:pPr>
            <a:endParaRPr lang="ro-RO" sz="2000" dirty="0" smtClean="0"/>
          </a:p>
          <a:p>
            <a:pPr>
              <a:buNone/>
            </a:pPr>
            <a:r>
              <a:rPr lang="ro-RO" sz="2000" i="1" dirty="0" smtClean="0"/>
              <a:t>     - rolul parintilor in obtinerea succesului scolar de catre elevi - Inv. Marcu Adina </a:t>
            </a:r>
          </a:p>
          <a:p>
            <a:pPr>
              <a:buNone/>
            </a:pPr>
            <a:endParaRPr lang="ro-RO" sz="2000" i="1" dirty="0" smtClean="0"/>
          </a:p>
          <a:p>
            <a:pPr>
              <a:buNone/>
            </a:pPr>
            <a:r>
              <a:rPr lang="ro-RO" sz="2000" i="1" dirty="0" smtClean="0"/>
              <a:t>     - interesul/dezinteresul parintilor fata de locul in care invata copilul,aportul lor personal pentru buna desfasurare a vietii scolare – inv. Moldovan Raveca</a:t>
            </a:r>
          </a:p>
          <a:p>
            <a:pPr>
              <a:buNone/>
            </a:pPr>
            <a:endParaRPr lang="ro-RO" sz="2000" i="1" dirty="0" smtClean="0"/>
          </a:p>
          <a:p>
            <a:pPr>
              <a:buNone/>
            </a:pPr>
            <a:r>
              <a:rPr lang="ro-RO" sz="2000" i="1" dirty="0" smtClean="0"/>
              <a:t>     - felul in care parintii se implicain procesul istructiv-educativ; felul in care gestioneaza timpul liber al copiilor, felul in care ii antreneaza in activitatile zilnice, modul de organizare a fiecarei zile din saptamana - inv. Stupinean  Melania</a:t>
            </a:r>
          </a:p>
          <a:p>
            <a:pPr>
              <a:buNone/>
            </a:pPr>
            <a:endParaRPr lang="ro-RO" sz="2000" i="1" dirty="0" smtClean="0"/>
          </a:p>
          <a:p>
            <a:pPr>
              <a:buNone/>
            </a:pPr>
            <a:r>
              <a:rPr lang="ro-RO" sz="2000" i="1" dirty="0" smtClean="0"/>
              <a:t>     - legatura dintre parinti-copii,modul in care se implica in dezvoltarea lor intelectuala –inv. Seserman Veturia</a:t>
            </a:r>
          </a:p>
          <a:p>
            <a:pPr>
              <a:buNone/>
            </a:pPr>
            <a:endParaRPr lang="ro-RO" sz="2000" i="1" dirty="0" smtClean="0"/>
          </a:p>
          <a:p>
            <a:pPr>
              <a:buNone/>
            </a:pPr>
            <a:r>
              <a:rPr lang="ro-RO" sz="2000" b="1" dirty="0" smtClean="0"/>
              <a:t>VII.Teste de evaluare: </a:t>
            </a:r>
            <a:r>
              <a:rPr lang="ro-RO" sz="2000" dirty="0" smtClean="0"/>
              <a:t>initiala, sumativa si finala-intocmite de catre fiecare invatator, cu obiective si itemi conform standardelor de performanata</a:t>
            </a:r>
            <a:endParaRPr lang="ro-RO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VII</a:t>
            </a:r>
            <a:r>
              <a:rPr lang="ro-RO" sz="2000" dirty="0" smtClean="0"/>
              <a:t>I</a:t>
            </a:r>
            <a:r>
              <a:rPr lang="en-US" sz="2000" dirty="0" smtClean="0"/>
              <a:t>.</a:t>
            </a:r>
            <a:r>
              <a:rPr lang="ro-RO" sz="2000" dirty="0" smtClean="0"/>
              <a:t> </a:t>
            </a:r>
            <a:r>
              <a:rPr lang="en-US" sz="2000" dirty="0" err="1" smtClean="0"/>
              <a:t>Drumetii</a:t>
            </a:r>
            <a:r>
              <a:rPr lang="en-US" sz="2000" dirty="0" smtClean="0"/>
              <a:t>, </a:t>
            </a:r>
            <a:r>
              <a:rPr lang="en-US" sz="2000" dirty="0" err="1" smtClean="0"/>
              <a:t>excursii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serbari</a:t>
            </a:r>
            <a:r>
              <a:rPr lang="en-US" sz="2000" dirty="0" smtClean="0"/>
              <a:t> </a:t>
            </a:r>
            <a:r>
              <a:rPr lang="en-US" sz="2000" dirty="0" err="1" smtClean="0"/>
              <a:t>scolare</a:t>
            </a:r>
            <a:r>
              <a:rPr lang="en-US" sz="2000" dirty="0" smtClean="0"/>
              <a:t> </a:t>
            </a:r>
            <a:r>
              <a:rPr lang="en-US" sz="2000" dirty="0" err="1" smtClean="0"/>
              <a:t>organizate</a:t>
            </a:r>
            <a:r>
              <a:rPr lang="en-US" sz="4400" dirty="0" smtClean="0"/>
              <a:t> </a:t>
            </a:r>
            <a:r>
              <a:rPr lang="en-US" sz="2000" dirty="0" smtClean="0"/>
              <a:t>de </a:t>
            </a:r>
            <a:r>
              <a:rPr lang="en-US" sz="2000" dirty="0" err="1" smtClean="0"/>
              <a:t>invatatoarele</a:t>
            </a:r>
            <a:r>
              <a:rPr lang="en-US" sz="2000" dirty="0" smtClean="0"/>
              <a:t> de la </a:t>
            </a:r>
            <a:r>
              <a:rPr lang="en-US" sz="2000" dirty="0" err="1" smtClean="0"/>
              <a:t>scoala</a:t>
            </a:r>
            <a:r>
              <a:rPr lang="en-US" sz="2000" dirty="0" smtClean="0"/>
              <a:t> </a:t>
            </a:r>
            <a:r>
              <a:rPr lang="en-US" sz="2000" dirty="0" err="1" smtClean="0"/>
              <a:t>noastra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structuri</a:t>
            </a:r>
            <a:r>
              <a:rPr lang="en-US" sz="2000" dirty="0" smtClean="0"/>
              <a:t>, cu </a:t>
            </a:r>
            <a:r>
              <a:rPr lang="en-US" sz="2000" dirty="0" err="1" smtClean="0"/>
              <a:t>toate</a:t>
            </a:r>
            <a:r>
              <a:rPr lang="en-US" sz="2000" dirty="0" smtClean="0"/>
              <a:t> </a:t>
            </a:r>
            <a:r>
              <a:rPr lang="en-US" sz="2000" dirty="0" err="1" smtClean="0"/>
              <a:t>clasele</a:t>
            </a:r>
            <a:r>
              <a:rPr lang="en-US" sz="2000" dirty="0" smtClean="0"/>
              <a:t> </a:t>
            </a:r>
            <a:r>
              <a:rPr lang="en-US" sz="2000" dirty="0" err="1" smtClean="0"/>
              <a:t>pe</a:t>
            </a:r>
            <a:r>
              <a:rPr lang="en-US" sz="2000" dirty="0" smtClean="0"/>
              <a:t> care  </a:t>
            </a:r>
            <a:r>
              <a:rPr lang="en-US" sz="2000" dirty="0" err="1" smtClean="0"/>
              <a:t>conduc</a:t>
            </a:r>
            <a:r>
              <a:rPr lang="en-US" sz="2000" dirty="0" smtClean="0"/>
              <a:t> :</a:t>
            </a:r>
            <a:endParaRPr lang="ro-RO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      -</a:t>
            </a:r>
            <a:r>
              <a:rPr lang="ro-RO" sz="2000" dirty="0" smtClean="0"/>
              <a:t> </a:t>
            </a:r>
            <a:r>
              <a:rPr lang="en-US" sz="2000" dirty="0" err="1" smtClean="0"/>
              <a:t>Serbari</a:t>
            </a:r>
            <a:r>
              <a:rPr lang="en-US" sz="2000" dirty="0" smtClean="0"/>
              <a:t> de 8 </a:t>
            </a:r>
            <a:r>
              <a:rPr lang="en-US" sz="2000" dirty="0" err="1" smtClean="0"/>
              <a:t>Martie</a:t>
            </a:r>
            <a:r>
              <a:rPr lang="ro-RO" sz="2000" dirty="0" smtClean="0"/>
              <a:t> </a:t>
            </a:r>
            <a:r>
              <a:rPr lang="en-US" sz="2000" dirty="0" smtClean="0"/>
              <a:t>-</a:t>
            </a:r>
            <a:r>
              <a:rPr lang="ro-RO" sz="2000" dirty="0" smtClean="0"/>
              <a:t> </a:t>
            </a:r>
            <a:r>
              <a:rPr lang="en-US" sz="2000" dirty="0" smtClean="0"/>
              <a:t>inv.</a:t>
            </a:r>
            <a:r>
              <a:rPr lang="ro-RO" sz="2000" dirty="0" smtClean="0"/>
              <a:t> </a:t>
            </a:r>
            <a:r>
              <a:rPr lang="en-US" sz="2000" dirty="0" smtClean="0"/>
              <a:t>Fodor Eugenia, Moldovan </a:t>
            </a:r>
            <a:r>
              <a:rPr lang="en-US" sz="2000" dirty="0" err="1" smtClean="0"/>
              <a:t>Raveca</a:t>
            </a:r>
            <a:r>
              <a:rPr lang="en-US" sz="2000" dirty="0" smtClean="0"/>
              <a:t>, </a:t>
            </a:r>
            <a:r>
              <a:rPr lang="en-US" sz="2000" dirty="0" err="1" smtClean="0"/>
              <a:t>Marcu</a:t>
            </a:r>
            <a:r>
              <a:rPr lang="en-US" sz="2000" dirty="0" smtClean="0"/>
              <a:t> Adina,  </a:t>
            </a:r>
            <a:r>
              <a:rPr lang="en-US" sz="2000" dirty="0" err="1" smtClean="0"/>
              <a:t>Stupinean</a:t>
            </a:r>
            <a:r>
              <a:rPr lang="en-US" sz="2000" dirty="0" smtClean="0"/>
              <a:t> </a:t>
            </a:r>
            <a:r>
              <a:rPr lang="en-US" sz="2000" dirty="0" err="1" smtClean="0"/>
              <a:t>Melania</a:t>
            </a:r>
            <a:endParaRPr lang="en-US" sz="2000" dirty="0" smtClean="0"/>
          </a:p>
          <a:p>
            <a:pPr>
              <a:buNone/>
            </a:pPr>
            <a:r>
              <a:rPr lang="en-US" sz="2000" b="1" i="1" dirty="0" smtClean="0"/>
              <a:t>                                                                      </a:t>
            </a:r>
          </a:p>
          <a:p>
            <a:pPr>
              <a:buNone/>
            </a:pPr>
            <a:r>
              <a:rPr lang="en-US" sz="2000" b="1" i="1" dirty="0" smtClean="0"/>
              <a:t>                                                               COLDAU</a:t>
            </a:r>
            <a:r>
              <a:rPr lang="en-US" sz="2000" dirty="0" smtClean="0"/>
              <a:t>       </a:t>
            </a:r>
          </a:p>
          <a:p>
            <a:pPr>
              <a:buNone/>
            </a:pPr>
            <a:endParaRPr lang="ro-RO" sz="2000" dirty="0"/>
          </a:p>
        </p:txBody>
      </p:sp>
      <p:pic>
        <p:nvPicPr>
          <p:cNvPr id="2050" name="Picture 2" descr="J:\comisia metodica\P1010626 (Smal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928934"/>
            <a:ext cx="4000528" cy="3143272"/>
          </a:xfrm>
          <a:prstGeom prst="rect">
            <a:avLst/>
          </a:prstGeom>
          <a:noFill/>
        </p:spPr>
      </p:pic>
      <p:pic>
        <p:nvPicPr>
          <p:cNvPr id="2051" name="Picture 3" descr="J:\comisia metodica\P1010618 (Small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57562"/>
            <a:ext cx="4071934" cy="32147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85918" y="142852"/>
            <a:ext cx="8183880" cy="4187952"/>
          </a:xfrm>
        </p:spPr>
        <p:txBody>
          <a:bodyPr/>
          <a:lstStyle/>
          <a:p>
            <a:r>
              <a:rPr lang="en-US" dirty="0" smtClean="0"/>
              <a:t>“                                    “</a:t>
            </a:r>
            <a:r>
              <a:rPr lang="en-US" b="1" i="1" dirty="0" smtClean="0"/>
              <a:t>Un </a:t>
            </a:r>
            <a:r>
              <a:rPr lang="en-US" b="1" i="1" dirty="0" err="1" smtClean="0"/>
              <a:t>dar</a:t>
            </a:r>
            <a:r>
              <a:rPr lang="en-US" b="1" i="1" dirty="0" smtClean="0"/>
              <a:t> </a:t>
            </a:r>
            <a:r>
              <a:rPr lang="en-US" b="1" i="1" dirty="0" err="1" smtClean="0"/>
              <a:t>sfant</a:t>
            </a:r>
            <a:endParaRPr lang="en-US" b="1" i="1" dirty="0" smtClean="0"/>
          </a:p>
          <a:p>
            <a:r>
              <a:rPr lang="en-US" b="1" i="1" dirty="0" smtClean="0"/>
              <a:t>                                     </a:t>
            </a:r>
            <a:r>
              <a:rPr lang="en-US" b="1" i="1" dirty="0" err="1" smtClean="0"/>
              <a:t>pentru</a:t>
            </a:r>
            <a:r>
              <a:rPr lang="en-US" b="1" i="1" dirty="0" smtClean="0"/>
              <a:t> </a:t>
            </a:r>
            <a:r>
              <a:rPr lang="en-US" b="1" i="1" dirty="0" err="1" smtClean="0"/>
              <a:t>maicuta</a:t>
            </a:r>
            <a:r>
              <a:rPr lang="en-US" b="1" i="1" dirty="0" smtClean="0"/>
              <a:t> </a:t>
            </a:r>
          </a:p>
          <a:p>
            <a:r>
              <a:rPr lang="en-US" b="1" i="1" dirty="0" smtClean="0"/>
              <a:t>                                            mea”</a:t>
            </a:r>
            <a:endParaRPr lang="ro-RO" dirty="0"/>
          </a:p>
        </p:txBody>
      </p:sp>
      <p:pic>
        <p:nvPicPr>
          <p:cNvPr id="3074" name="Picture 2" descr="J:\comisia metodica\P1130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643470" cy="3571900"/>
          </a:xfrm>
          <a:prstGeom prst="rect">
            <a:avLst/>
          </a:prstGeom>
          <a:noFill/>
        </p:spPr>
      </p:pic>
      <p:pic>
        <p:nvPicPr>
          <p:cNvPr id="3075" name="Picture 3" descr="J:\comisia metodica\P11309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86124"/>
            <a:ext cx="4286280" cy="33575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2.,,</a:t>
            </a:r>
            <a:r>
              <a:rPr lang="en-US" sz="2400" b="1" dirty="0" smtClean="0"/>
              <a:t>Sunt roman </a:t>
            </a:r>
            <a:r>
              <a:rPr lang="en-US" sz="2000" b="1" dirty="0" smtClean="0"/>
              <a:t>“-</a:t>
            </a:r>
            <a:r>
              <a:rPr lang="en-US" sz="2000" dirty="0" err="1" smtClean="0"/>
              <a:t>coordonatori</a:t>
            </a:r>
            <a:r>
              <a:rPr lang="en-US" sz="2000" dirty="0" smtClean="0"/>
              <a:t> inv. Moldovan </a:t>
            </a:r>
            <a:r>
              <a:rPr lang="en-US" sz="2000" dirty="0" err="1" smtClean="0"/>
              <a:t>Raveca</a:t>
            </a:r>
            <a:r>
              <a:rPr lang="en-US" sz="2000" dirty="0" smtClean="0"/>
              <a:t>, </a:t>
            </a:r>
            <a:r>
              <a:rPr lang="en-US" sz="2000" dirty="0" err="1" smtClean="0"/>
              <a:t>prof</a:t>
            </a:r>
            <a:r>
              <a:rPr lang="en-US" sz="2000" dirty="0" smtClean="0"/>
              <a:t>. Pop </a:t>
            </a:r>
            <a:r>
              <a:rPr lang="en-US" sz="2000" dirty="0" err="1" smtClean="0"/>
              <a:t>Cristian</a:t>
            </a:r>
            <a:endParaRPr lang="ro-RO" sz="2000" dirty="0"/>
          </a:p>
        </p:txBody>
      </p:sp>
      <p:pic>
        <p:nvPicPr>
          <p:cNvPr id="2050" name="Picture 2" descr="J:\comisia metodica\P1120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468" y="3857628"/>
            <a:ext cx="4150655" cy="2811732"/>
          </a:xfrm>
          <a:prstGeom prst="rect">
            <a:avLst/>
          </a:prstGeom>
          <a:noFill/>
        </p:spPr>
      </p:pic>
      <p:pic>
        <p:nvPicPr>
          <p:cNvPr id="2051" name="Picture 3" descr="J:\comisia metodica\P11209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857628"/>
            <a:ext cx="3963290" cy="2821324"/>
          </a:xfrm>
          <a:prstGeom prst="rect">
            <a:avLst/>
          </a:prstGeom>
          <a:noFill/>
        </p:spPr>
      </p:pic>
      <p:pic>
        <p:nvPicPr>
          <p:cNvPr id="2052" name="Picture 4" descr="J:\comisia metodica\P11106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142984"/>
            <a:ext cx="3857652" cy="27146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0"/>
            <a:ext cx="8229600" cy="4389120"/>
          </a:xfrm>
        </p:spPr>
        <p:txBody>
          <a:bodyPr/>
          <a:lstStyle/>
          <a:p>
            <a:r>
              <a:rPr lang="en-US" b="1" dirty="0" smtClean="0"/>
              <a:t>“</a:t>
            </a:r>
            <a:r>
              <a:rPr lang="en-US" b="1" i="1" dirty="0" smtClean="0"/>
              <a:t>Mama </a:t>
            </a:r>
            <a:r>
              <a:rPr lang="en-US" b="1" i="1" dirty="0" err="1" smtClean="0"/>
              <a:t>esti</a:t>
            </a:r>
            <a:r>
              <a:rPr lang="en-US" b="1" i="1" dirty="0" smtClean="0"/>
              <a:t> </a:t>
            </a:r>
            <a:r>
              <a:rPr lang="en-US" b="1" i="1" dirty="0" err="1" smtClean="0"/>
              <a:t>icoana</a:t>
            </a:r>
            <a:r>
              <a:rPr lang="en-US" b="1" i="1" dirty="0" smtClean="0"/>
              <a:t> </a:t>
            </a:r>
          </a:p>
          <a:p>
            <a:pPr>
              <a:buNone/>
            </a:pPr>
            <a:r>
              <a:rPr lang="en-US" b="1" i="1" dirty="0" smtClean="0"/>
              <a:t>din </a:t>
            </a:r>
            <a:r>
              <a:rPr lang="en-US" b="1" i="1" dirty="0" err="1" smtClean="0"/>
              <a:t>coltul</a:t>
            </a:r>
            <a:r>
              <a:rPr lang="en-US" b="1" i="1" dirty="0" smtClean="0"/>
              <a:t> </a:t>
            </a:r>
            <a:r>
              <a:rPr lang="en-US" b="1" i="1" dirty="0" err="1" smtClean="0"/>
              <a:t>meu</a:t>
            </a:r>
            <a:r>
              <a:rPr lang="en-US" b="1" i="1" dirty="0" smtClean="0"/>
              <a:t> de</a:t>
            </a:r>
          </a:p>
          <a:p>
            <a:pPr>
              <a:buNone/>
            </a:pPr>
            <a:r>
              <a:rPr lang="en-US" b="1" i="1" dirty="0" err="1" smtClean="0"/>
              <a:t>Rugaciune</a:t>
            </a:r>
            <a:r>
              <a:rPr lang="en-US" b="1" i="1" dirty="0" smtClean="0"/>
              <a:t>”</a:t>
            </a:r>
            <a:endParaRPr lang="ro-RO" b="1" dirty="0"/>
          </a:p>
        </p:txBody>
      </p:sp>
      <p:pic>
        <p:nvPicPr>
          <p:cNvPr id="4098" name="Picture 2" descr="J:\comisia metodica\P1130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356992"/>
            <a:ext cx="4071396" cy="3143818"/>
          </a:xfrm>
          <a:prstGeom prst="rect">
            <a:avLst/>
          </a:prstGeom>
          <a:noFill/>
        </p:spPr>
      </p:pic>
      <p:pic>
        <p:nvPicPr>
          <p:cNvPr id="4099" name="Picture 3" descr="J:\comisia metodica\P1130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4071966" cy="29392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428604"/>
            <a:ext cx="7239000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   “</a:t>
            </a:r>
            <a:r>
              <a:rPr lang="en-US" sz="2000" b="1" dirty="0" err="1" smtClean="0"/>
              <a:t>Serbari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Craciun</a:t>
            </a:r>
            <a:r>
              <a:rPr lang="en-US" sz="2000" b="1" dirty="0" smtClean="0"/>
              <a:t>”</a:t>
            </a:r>
            <a:r>
              <a:rPr lang="en-US" sz="2000" dirty="0" smtClean="0"/>
              <a:t>-inv</a:t>
            </a:r>
            <a:r>
              <a:rPr lang="en-US" sz="2000" b="1" dirty="0" smtClean="0"/>
              <a:t>.</a:t>
            </a:r>
            <a:r>
              <a:rPr lang="ro-RO" sz="2000" b="1" dirty="0" smtClean="0"/>
              <a:t> </a:t>
            </a:r>
            <a:r>
              <a:rPr lang="en-US" sz="2000" dirty="0" err="1" smtClean="0"/>
              <a:t>Cotutiu</a:t>
            </a:r>
            <a:r>
              <a:rPr lang="en-US" sz="2000" dirty="0" smtClean="0"/>
              <a:t> </a:t>
            </a:r>
            <a:r>
              <a:rPr lang="en-US" sz="2000" dirty="0" err="1" smtClean="0"/>
              <a:t>Viorica</a:t>
            </a:r>
            <a:r>
              <a:rPr lang="en-US" sz="2000" dirty="0" smtClean="0"/>
              <a:t>,</a:t>
            </a:r>
            <a:r>
              <a:rPr lang="ro-RO" sz="2000" dirty="0" smtClean="0"/>
              <a:t> </a:t>
            </a:r>
            <a:r>
              <a:rPr lang="en-US" sz="2000" dirty="0" err="1" smtClean="0"/>
              <a:t>Sighartau</a:t>
            </a:r>
            <a:r>
              <a:rPr lang="en-US" sz="2000" dirty="0" smtClean="0"/>
              <a:t> </a:t>
            </a:r>
            <a:r>
              <a:rPr lang="en-US" sz="2000" dirty="0" err="1" smtClean="0"/>
              <a:t>Rozalia</a:t>
            </a:r>
            <a:r>
              <a:rPr lang="en-US" sz="2000" dirty="0" smtClean="0"/>
              <a:t>, Moldovan </a:t>
            </a:r>
            <a:r>
              <a:rPr lang="en-US" sz="2000" dirty="0" err="1" smtClean="0"/>
              <a:t>Nicoleta,Fodor</a:t>
            </a:r>
            <a:r>
              <a:rPr lang="en-US" sz="2000" dirty="0" smtClean="0"/>
              <a:t> Eugenia</a:t>
            </a:r>
            <a:endParaRPr lang="ro-RO" sz="2000" dirty="0"/>
          </a:p>
        </p:txBody>
      </p:sp>
      <p:pic>
        <p:nvPicPr>
          <p:cNvPr id="5122" name="Picture 2" descr="J:\comisia metodica\P11208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84984"/>
            <a:ext cx="3853662" cy="2860940"/>
          </a:xfrm>
          <a:prstGeom prst="rect">
            <a:avLst/>
          </a:prstGeom>
          <a:noFill/>
        </p:spPr>
      </p:pic>
      <p:pic>
        <p:nvPicPr>
          <p:cNvPr id="5123" name="Picture 3" descr="J:\comisia metodica\P11208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4127472" cy="286093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FIGA</a:t>
            </a:r>
            <a:endParaRPr lang="ro-RO" b="1" dirty="0"/>
          </a:p>
        </p:txBody>
      </p:sp>
      <p:pic>
        <p:nvPicPr>
          <p:cNvPr id="6146" name="Picture 2" descr="J:\comisia metodica\DSC00213 (Smal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4290"/>
            <a:ext cx="4286280" cy="3000372"/>
          </a:xfrm>
          <a:prstGeom prst="rect">
            <a:avLst/>
          </a:prstGeom>
          <a:noFill/>
        </p:spPr>
      </p:pic>
      <p:pic>
        <p:nvPicPr>
          <p:cNvPr id="6147" name="Picture 3" descr="J:\comisia metodica\DSC00170 (Small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3995936" cy="2996974"/>
          </a:xfrm>
          <a:prstGeom prst="rect">
            <a:avLst/>
          </a:prstGeom>
          <a:noFill/>
        </p:spPr>
      </p:pic>
      <p:pic>
        <p:nvPicPr>
          <p:cNvPr id="6148" name="Picture 4" descr="J:\comisia metodica\DSC00195 (Small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718214"/>
            <a:ext cx="4070255" cy="29254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0"/>
            <a:ext cx="8229600" cy="4625609"/>
          </a:xfrm>
        </p:spPr>
        <p:txBody>
          <a:bodyPr/>
          <a:lstStyle/>
          <a:p>
            <a:r>
              <a:rPr lang="en-US" dirty="0" smtClean="0"/>
              <a:t>                                           </a:t>
            </a:r>
          </a:p>
          <a:p>
            <a:r>
              <a:rPr lang="en-US" dirty="0" smtClean="0"/>
              <a:t>                                       </a:t>
            </a:r>
            <a:r>
              <a:rPr lang="en-US" b="1" i="1" dirty="0" smtClean="0"/>
              <a:t>COLDAU</a:t>
            </a:r>
            <a:endParaRPr lang="ro-RO" dirty="0"/>
          </a:p>
        </p:txBody>
      </p:sp>
      <p:pic>
        <p:nvPicPr>
          <p:cNvPr id="7170" name="Picture 2" descr="J:\comisia metodica\P1010520 (Smal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56992"/>
            <a:ext cx="3612335" cy="2673841"/>
          </a:xfrm>
          <a:prstGeom prst="rect">
            <a:avLst/>
          </a:prstGeom>
          <a:noFill/>
        </p:spPr>
      </p:pic>
      <p:pic>
        <p:nvPicPr>
          <p:cNvPr id="7171" name="Picture 3" descr="J:\comisia metodica\P1010526 (Small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556792"/>
            <a:ext cx="4357718" cy="32849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    -</a:t>
            </a:r>
            <a:r>
              <a:rPr lang="en-US" sz="2000" b="1" dirty="0" err="1" smtClean="0"/>
              <a:t>Ziua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Nationala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Romaniei-</a:t>
            </a:r>
            <a:r>
              <a:rPr lang="en-US" sz="2000" dirty="0" err="1" smtClean="0"/>
              <a:t>eveniment</a:t>
            </a:r>
            <a:r>
              <a:rPr lang="en-US" sz="2000" dirty="0" smtClean="0"/>
              <a:t> </a:t>
            </a:r>
            <a:r>
              <a:rPr lang="en-US" sz="2000" dirty="0" err="1" smtClean="0"/>
              <a:t>marcat</a:t>
            </a:r>
            <a:r>
              <a:rPr lang="en-US" sz="2000" dirty="0" smtClean="0"/>
              <a:t> de inv. </a:t>
            </a:r>
            <a:r>
              <a:rPr lang="en-US" sz="2000" dirty="0" err="1" smtClean="0"/>
              <a:t>Blaga</a:t>
            </a:r>
            <a:r>
              <a:rPr lang="en-US" sz="2000" dirty="0" smtClean="0"/>
              <a:t> Margareta</a:t>
            </a:r>
            <a:endParaRPr lang="ro-RO" sz="2000" dirty="0"/>
          </a:p>
        </p:txBody>
      </p:sp>
      <p:pic>
        <p:nvPicPr>
          <p:cNvPr id="8194" name="Picture 2" descr="J:\comisia metodica\Picture 033 (Smal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4286280" cy="3143272"/>
          </a:xfrm>
          <a:prstGeom prst="rect">
            <a:avLst/>
          </a:prstGeom>
          <a:noFill/>
        </p:spPr>
      </p:pic>
      <p:pic>
        <p:nvPicPr>
          <p:cNvPr id="8195" name="Picture 3" descr="J:\comisia metodica\Picture 039 (Small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73016"/>
            <a:ext cx="4071966" cy="29992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         In </a:t>
            </a:r>
            <a:r>
              <a:rPr lang="en-US" sz="2000" dirty="0" err="1" smtClean="0"/>
              <a:t>materialul</a:t>
            </a:r>
            <a:r>
              <a:rPr lang="en-US" sz="2000" dirty="0" smtClean="0"/>
              <a:t>  </a:t>
            </a:r>
            <a:r>
              <a:rPr lang="en-US" sz="2000" dirty="0" err="1" smtClean="0"/>
              <a:t>prezentat,s-ar</a:t>
            </a:r>
            <a:r>
              <a:rPr lang="en-US" sz="2000" dirty="0" smtClean="0"/>
              <a:t> </a:t>
            </a:r>
            <a:r>
              <a:rPr lang="en-US" sz="2000" dirty="0" err="1" smtClean="0"/>
              <a:t>fi</a:t>
            </a:r>
            <a:r>
              <a:rPr lang="en-US" sz="2000" dirty="0" smtClean="0"/>
              <a:t> </a:t>
            </a:r>
            <a:r>
              <a:rPr lang="en-US" sz="2000" dirty="0" err="1" smtClean="0"/>
              <a:t>putut</a:t>
            </a:r>
            <a:r>
              <a:rPr lang="en-US" sz="2000" dirty="0" smtClean="0"/>
              <a:t> </a:t>
            </a:r>
            <a:r>
              <a:rPr lang="en-US" sz="2000" dirty="0" err="1" smtClean="0"/>
              <a:t>sa</a:t>
            </a:r>
            <a:r>
              <a:rPr lang="en-US" sz="2000" dirty="0" smtClean="0"/>
              <a:t> se </a:t>
            </a:r>
            <a:r>
              <a:rPr lang="en-US" sz="2000" dirty="0" err="1" smtClean="0"/>
              <a:t>fi</a:t>
            </a:r>
            <a:r>
              <a:rPr lang="en-US" sz="2000" dirty="0" smtClean="0"/>
              <a:t> </a:t>
            </a:r>
            <a:r>
              <a:rPr lang="en-US" sz="2000" dirty="0" err="1" smtClean="0"/>
              <a:t>strecurat</a:t>
            </a:r>
            <a:r>
              <a:rPr lang="en-US" sz="2000" dirty="0" smtClean="0"/>
              <a:t> </a:t>
            </a:r>
            <a:r>
              <a:rPr lang="en-US" sz="2000" dirty="0" err="1" smtClean="0"/>
              <a:t>greseli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omisiuni</a:t>
            </a:r>
            <a:r>
              <a:rPr lang="en-US" sz="2000" dirty="0" smtClean="0"/>
              <a:t> ,</a:t>
            </a:r>
            <a:r>
              <a:rPr lang="en-US" sz="2000" dirty="0" err="1" smtClean="0"/>
              <a:t>pentru</a:t>
            </a:r>
            <a:r>
              <a:rPr lang="en-US" sz="2000" dirty="0" smtClean="0"/>
              <a:t> care </a:t>
            </a:r>
            <a:r>
              <a:rPr lang="en-US" sz="2000" dirty="0" err="1" smtClean="0"/>
              <a:t>imi</a:t>
            </a:r>
            <a:r>
              <a:rPr lang="en-US" sz="2000" dirty="0" smtClean="0"/>
              <a:t> </a:t>
            </a:r>
            <a:r>
              <a:rPr lang="en-US" sz="2000" dirty="0" err="1" smtClean="0"/>
              <a:t>cer</a:t>
            </a:r>
            <a:r>
              <a:rPr lang="en-US" sz="2000" dirty="0" smtClean="0"/>
              <a:t> </a:t>
            </a:r>
            <a:r>
              <a:rPr lang="en-US" sz="2000" dirty="0" err="1" smtClean="0"/>
              <a:t>scuze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va</a:t>
            </a:r>
            <a:r>
              <a:rPr lang="en-US" sz="2000" dirty="0" smtClean="0"/>
              <a:t> </a:t>
            </a:r>
            <a:r>
              <a:rPr lang="en-US" sz="2000" dirty="0" err="1" smtClean="0"/>
              <a:t>rog</a:t>
            </a:r>
            <a:r>
              <a:rPr lang="en-US" sz="2000" dirty="0" smtClean="0"/>
              <a:t> a mi le </a:t>
            </a:r>
            <a:r>
              <a:rPr lang="en-US" sz="2000" dirty="0" err="1" smtClean="0"/>
              <a:t>aduce</a:t>
            </a:r>
            <a:r>
              <a:rPr lang="en-US" sz="2000" dirty="0" smtClean="0"/>
              <a:t> la </a:t>
            </a:r>
            <a:r>
              <a:rPr lang="en-US" sz="2000" dirty="0" err="1" smtClean="0"/>
              <a:t>cunostinta</a:t>
            </a:r>
            <a:r>
              <a:rPr lang="en-US" sz="2000" dirty="0" smtClean="0"/>
              <a:t> !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                                            Material </a:t>
            </a:r>
            <a:r>
              <a:rPr lang="en-US" sz="2000" dirty="0" err="1" smtClean="0"/>
              <a:t>intocmit</a:t>
            </a:r>
            <a:r>
              <a:rPr lang="en-US" sz="2000" dirty="0" smtClean="0"/>
              <a:t> de:</a:t>
            </a:r>
          </a:p>
          <a:p>
            <a:r>
              <a:rPr lang="en-US" sz="2000" dirty="0" smtClean="0"/>
              <a:t>                                       </a:t>
            </a:r>
            <a:r>
              <a:rPr lang="en-US" sz="2000" dirty="0" err="1" smtClean="0"/>
              <a:t>Responsabil</a:t>
            </a:r>
            <a:r>
              <a:rPr lang="en-US" sz="2000" dirty="0" smtClean="0"/>
              <a:t> C.M. </a:t>
            </a:r>
            <a:r>
              <a:rPr lang="en-US" sz="2000" dirty="0" err="1" smtClean="0"/>
              <a:t>invatatori</a:t>
            </a:r>
            <a:endParaRPr lang="en-US" sz="2000" dirty="0" smtClean="0"/>
          </a:p>
          <a:p>
            <a:r>
              <a:rPr lang="en-US" sz="2000" smtClean="0"/>
              <a:t>                                           </a:t>
            </a:r>
            <a:r>
              <a:rPr lang="en-US" sz="2000" dirty="0" err="1" smtClean="0"/>
              <a:t>inv.MOLDOVAN</a:t>
            </a:r>
            <a:r>
              <a:rPr lang="en-US" sz="2000" dirty="0" smtClean="0"/>
              <a:t> RAVECA</a:t>
            </a:r>
            <a:endParaRPr lang="ro-RO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2232391"/>
            <a:ext cx="8229600" cy="4625609"/>
          </a:xfrm>
        </p:spPr>
        <p:txBody>
          <a:bodyPr/>
          <a:lstStyle/>
          <a:p>
            <a:pPr>
              <a:buNone/>
            </a:pPr>
            <a:r>
              <a:rPr lang="en-US" b="1" i="1" dirty="0" smtClean="0"/>
              <a:t>         </a:t>
            </a:r>
            <a:r>
              <a:rPr lang="en-US" b="1" i="1" dirty="0" err="1" smtClean="0"/>
              <a:t>Felicitari</a:t>
            </a:r>
            <a:r>
              <a:rPr lang="en-US" b="1" i="1" dirty="0" smtClean="0"/>
              <a:t> </a:t>
            </a:r>
            <a:r>
              <a:rPr lang="en-US" b="1" i="1" dirty="0" err="1" smtClean="0"/>
              <a:t>invatatorilor</a:t>
            </a:r>
            <a:r>
              <a:rPr lang="en-US" b="1" i="1" dirty="0" smtClean="0"/>
              <a:t> </a:t>
            </a:r>
            <a:r>
              <a:rPr lang="en-US" b="1" i="1" dirty="0" err="1" smtClean="0"/>
              <a:t>pentru</a:t>
            </a:r>
            <a:r>
              <a:rPr lang="en-US" b="1" i="1" dirty="0" smtClean="0"/>
              <a:t> </a:t>
            </a:r>
            <a:r>
              <a:rPr lang="en-US" b="1" i="1" dirty="0" err="1" smtClean="0"/>
              <a:t>intreaga</a:t>
            </a:r>
            <a:r>
              <a:rPr lang="en-US" b="1" i="1" dirty="0" smtClean="0"/>
              <a:t> </a:t>
            </a:r>
            <a:r>
              <a:rPr lang="en-US" b="1" i="1" dirty="0" err="1" smtClean="0"/>
              <a:t>activitate</a:t>
            </a:r>
            <a:r>
              <a:rPr lang="en-US" b="1" i="1" dirty="0" smtClean="0"/>
              <a:t> </a:t>
            </a:r>
            <a:r>
              <a:rPr lang="en-US" b="1" i="1" dirty="0" err="1" smtClean="0"/>
              <a:t>desfasurata</a:t>
            </a:r>
            <a:r>
              <a:rPr lang="en-US" b="1" i="1" dirty="0" smtClean="0"/>
              <a:t> </a:t>
            </a:r>
            <a:r>
              <a:rPr lang="en-US" b="1" i="1" dirty="0" err="1" smtClean="0"/>
              <a:t>si</a:t>
            </a:r>
            <a:r>
              <a:rPr lang="en-US" b="1" i="1" dirty="0" smtClean="0"/>
              <a:t> un an  </a:t>
            </a:r>
            <a:r>
              <a:rPr lang="en-US" b="1" i="1" dirty="0" err="1" smtClean="0"/>
              <a:t>nou</a:t>
            </a:r>
            <a:r>
              <a:rPr lang="en-US" b="1" i="1" dirty="0" smtClean="0"/>
              <a:t> </a:t>
            </a:r>
            <a:r>
              <a:rPr lang="en-US" b="1" i="1" dirty="0" err="1" smtClean="0"/>
              <a:t>scolar</a:t>
            </a:r>
            <a:r>
              <a:rPr lang="en-US" b="1" i="1" dirty="0" smtClean="0"/>
              <a:t> </a:t>
            </a:r>
            <a:r>
              <a:rPr lang="en-US" b="1" i="1" dirty="0" err="1" smtClean="0"/>
              <a:t>plin</a:t>
            </a:r>
            <a:r>
              <a:rPr lang="en-US" b="1" i="1" dirty="0" smtClean="0"/>
              <a:t> de </a:t>
            </a:r>
            <a:r>
              <a:rPr lang="en-US" b="1" i="1" dirty="0" err="1" smtClean="0"/>
              <a:t>impliniri</a:t>
            </a:r>
            <a:r>
              <a:rPr lang="en-US" b="1" i="1" dirty="0" smtClean="0"/>
              <a:t> !</a:t>
            </a:r>
            <a:endParaRPr lang="ro-RO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dirty="0" smtClean="0"/>
              <a:t>3.,,</a:t>
            </a:r>
            <a:r>
              <a:rPr lang="en-US" sz="2000" b="0" dirty="0" smtClean="0"/>
              <a:t>Prietenii </a:t>
            </a:r>
            <a:r>
              <a:rPr lang="en-US" sz="2000" b="0" dirty="0" err="1" smtClean="0"/>
              <a:t>naturii</a:t>
            </a:r>
            <a:r>
              <a:rPr lang="en-US" sz="2000" b="1" dirty="0" smtClean="0"/>
              <a:t>”-</a:t>
            </a:r>
            <a:r>
              <a:rPr lang="en-US" sz="2000" b="1" dirty="0" err="1" smtClean="0"/>
              <a:t>coordonatori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prof</a:t>
            </a:r>
            <a:r>
              <a:rPr lang="en-US" sz="2000" b="1" dirty="0" smtClean="0"/>
              <a:t>. inv. pr. </a:t>
            </a:r>
            <a:r>
              <a:rPr lang="en-US" sz="2000" b="1" dirty="0" err="1" smtClean="0"/>
              <a:t>Cotutiu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Viorica</a:t>
            </a:r>
            <a:r>
              <a:rPr lang="en-US" sz="2000" b="1" dirty="0"/>
              <a:t> </a:t>
            </a:r>
            <a:r>
              <a:rPr lang="en-US" sz="2000" b="1" dirty="0" err="1" smtClean="0"/>
              <a:t>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prof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Hort</a:t>
            </a:r>
            <a:r>
              <a:rPr lang="en-US" sz="2000" b="1" dirty="0" smtClean="0"/>
              <a:t> Angelica (CSEI </a:t>
            </a:r>
            <a:r>
              <a:rPr lang="en-US" sz="2000" b="1" dirty="0" err="1" smtClean="0"/>
              <a:t>Beclean</a:t>
            </a:r>
            <a:r>
              <a:rPr lang="en-US" sz="2000" b="1" dirty="0" smtClean="0"/>
              <a:t>)</a:t>
            </a:r>
            <a:endParaRPr lang="ro-RO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2000" b="1" dirty="0" smtClean="0"/>
          </a:p>
          <a:p>
            <a:endParaRPr lang="en-US" sz="2000" b="1" dirty="0"/>
          </a:p>
          <a:p>
            <a:pPr>
              <a:buNone/>
            </a:pPr>
            <a:r>
              <a:rPr lang="en-US" sz="2000" b="1" dirty="0" smtClean="0"/>
              <a:t>    4. ,,Pro </a:t>
            </a:r>
            <a:r>
              <a:rPr lang="en-US" sz="2000" b="1" dirty="0" err="1" smtClean="0"/>
              <a:t>Natura</a:t>
            </a:r>
            <a:r>
              <a:rPr lang="en-US" sz="2000" b="1" dirty="0" smtClean="0"/>
              <a:t>”- </a:t>
            </a:r>
            <a:r>
              <a:rPr lang="en-US" sz="2000" b="1" dirty="0" err="1" smtClean="0"/>
              <a:t>coordonatori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prof</a:t>
            </a:r>
            <a:r>
              <a:rPr lang="en-US" sz="2000" b="1" dirty="0" smtClean="0"/>
              <a:t>. inv. pr. </a:t>
            </a:r>
            <a:r>
              <a:rPr lang="en-US" sz="2000" b="1" dirty="0" err="1" smtClean="0"/>
              <a:t>Cotutiu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Viorica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prof</a:t>
            </a:r>
            <a:r>
              <a:rPr lang="en-US" sz="2000" b="1" dirty="0" smtClean="0"/>
              <a:t>.  </a:t>
            </a:r>
            <a:r>
              <a:rPr lang="en-US" sz="2000" b="1" dirty="0" err="1" smtClean="0"/>
              <a:t>Cailean</a:t>
            </a:r>
            <a:r>
              <a:rPr lang="en-US" sz="2000" b="1" dirty="0" smtClean="0"/>
              <a:t> Laura ( CSEI </a:t>
            </a:r>
            <a:r>
              <a:rPr lang="en-US" sz="2000" b="1" dirty="0" err="1" smtClean="0"/>
              <a:t>Beclean</a:t>
            </a:r>
            <a:r>
              <a:rPr lang="en-US" sz="2000" b="1" dirty="0" smtClean="0"/>
              <a:t>)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pPr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5.,,Copiii, </a:t>
            </a:r>
            <a:r>
              <a:rPr lang="en-US" sz="2000" b="1" dirty="0" err="1"/>
              <a:t>b</a:t>
            </a:r>
            <a:r>
              <a:rPr lang="en-US" sz="2000" b="1" dirty="0" err="1" smtClean="0"/>
              <a:t>iserica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colindele</a:t>
            </a:r>
            <a:r>
              <a:rPr lang="en-US" sz="2000" b="1" dirty="0" smtClean="0"/>
              <a:t>”- </a:t>
            </a:r>
            <a:r>
              <a:rPr lang="en-US" sz="2000" b="1" dirty="0" err="1" smtClean="0"/>
              <a:t>coordonatori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prof</a:t>
            </a:r>
            <a:r>
              <a:rPr lang="en-US" sz="2000" b="1" dirty="0" smtClean="0"/>
              <a:t>. inv. pr. </a:t>
            </a:r>
            <a:r>
              <a:rPr lang="en-US" sz="2000" b="1" dirty="0" err="1" smtClean="0"/>
              <a:t>Cotutiu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Viorica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prof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Baci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Mirela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preot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Zimveliu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Doru</a:t>
            </a:r>
            <a:endParaRPr lang="en-US" sz="2000" b="1" dirty="0" smtClean="0"/>
          </a:p>
          <a:p>
            <a:endParaRPr lang="en-US" sz="2000" b="1" dirty="0"/>
          </a:p>
          <a:p>
            <a:pPr>
              <a:buNone/>
            </a:pPr>
            <a:endParaRPr lang="ro-RO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/>
              <a:t>6.,,Copil ca tine </a:t>
            </a:r>
            <a:r>
              <a:rPr lang="en-US" sz="2000" b="1" dirty="0" err="1" smtClean="0"/>
              <a:t>sunt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eu</a:t>
            </a:r>
            <a:r>
              <a:rPr lang="en-US" sz="2000" b="1" dirty="0" smtClean="0"/>
              <a:t>”-</a:t>
            </a:r>
            <a:r>
              <a:rPr lang="en-US" sz="2000" dirty="0" err="1" smtClean="0"/>
              <a:t>coordonator</a:t>
            </a:r>
            <a:r>
              <a:rPr lang="en-US" sz="2000" dirty="0" smtClean="0"/>
              <a:t> </a:t>
            </a:r>
            <a:r>
              <a:rPr lang="en-US" sz="2000" dirty="0" err="1" smtClean="0"/>
              <a:t>prof</a:t>
            </a:r>
            <a:r>
              <a:rPr lang="en-US" sz="2000" dirty="0" smtClean="0"/>
              <a:t>. inv. pr. Fodor Eugenia, </a:t>
            </a:r>
            <a:r>
              <a:rPr lang="en-US" sz="2000" dirty="0" err="1" smtClean="0"/>
              <a:t>prof</a:t>
            </a:r>
            <a:r>
              <a:rPr lang="en-US" sz="2000" dirty="0" smtClean="0"/>
              <a:t>. </a:t>
            </a:r>
            <a:r>
              <a:rPr lang="en-US" sz="2000" dirty="0" err="1" smtClean="0"/>
              <a:t>Silvesan</a:t>
            </a:r>
            <a:r>
              <a:rPr lang="en-US" sz="2000" dirty="0" smtClean="0"/>
              <a:t> Tatiana (CSEI </a:t>
            </a:r>
            <a:r>
              <a:rPr lang="en-US" sz="2000" dirty="0" err="1" smtClean="0"/>
              <a:t>Beclean</a:t>
            </a:r>
            <a:r>
              <a:rPr lang="en-US" sz="2000" dirty="0" smtClean="0"/>
              <a:t>)</a:t>
            </a:r>
            <a:endParaRPr lang="ro-RO" sz="2000" dirty="0"/>
          </a:p>
        </p:txBody>
      </p:sp>
      <p:pic>
        <p:nvPicPr>
          <p:cNvPr id="3074" name="Picture 2" descr="J:\comisia metodica\P1010460 (Smal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643314"/>
            <a:ext cx="3994245" cy="3000372"/>
          </a:xfrm>
          <a:prstGeom prst="rect">
            <a:avLst/>
          </a:prstGeom>
          <a:noFill/>
        </p:spPr>
      </p:pic>
      <p:pic>
        <p:nvPicPr>
          <p:cNvPr id="3075" name="Picture 3" descr="J:\comisia metodica\P1010651 (Small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3966557" cy="29795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/>
              <a:t>7,,Anotimpurile </a:t>
            </a:r>
            <a:r>
              <a:rPr lang="en-US" sz="2000" b="1" dirty="0" err="1" smtClean="0"/>
              <a:t>copilariei</a:t>
            </a:r>
            <a:r>
              <a:rPr lang="en-US" sz="2000" b="1" dirty="0" smtClean="0"/>
              <a:t>”-</a:t>
            </a:r>
            <a:r>
              <a:rPr lang="en-US" sz="2000" b="1" dirty="0" err="1"/>
              <a:t>coordonat</a:t>
            </a:r>
            <a:r>
              <a:rPr lang="en-US" sz="2000" b="1" dirty="0"/>
              <a:t> de </a:t>
            </a:r>
            <a:r>
              <a:rPr lang="en-US" sz="2000" b="1" dirty="0" err="1"/>
              <a:t>prof</a:t>
            </a:r>
            <a:r>
              <a:rPr lang="en-US" sz="2000" b="1" dirty="0"/>
              <a:t>. </a:t>
            </a:r>
            <a:r>
              <a:rPr lang="en-US" sz="2000" b="1" dirty="0" err="1"/>
              <a:t>înv</a:t>
            </a:r>
            <a:r>
              <a:rPr lang="en-US" sz="2000" b="1" dirty="0"/>
              <a:t>. </a:t>
            </a:r>
            <a:r>
              <a:rPr lang="en-US" sz="2000" b="1" dirty="0" err="1"/>
              <a:t>primar</a:t>
            </a:r>
            <a:r>
              <a:rPr lang="en-US" sz="2000" b="1" dirty="0"/>
              <a:t> </a:t>
            </a:r>
            <a:r>
              <a:rPr lang="en-US" sz="2000" b="1" dirty="0" err="1"/>
              <a:t>Seserman</a:t>
            </a:r>
            <a:r>
              <a:rPr lang="en-US" sz="2000" b="1" dirty="0"/>
              <a:t> </a:t>
            </a:r>
            <a:r>
              <a:rPr lang="en-US" sz="2000" b="1" dirty="0" err="1"/>
              <a:t>Veturia</a:t>
            </a:r>
            <a:r>
              <a:rPr lang="en-US" sz="2000" b="1" dirty="0"/>
              <a:t> </a:t>
            </a:r>
            <a:r>
              <a:rPr lang="en-US" sz="2000" b="1" dirty="0" err="1"/>
              <a:t>şi</a:t>
            </a:r>
            <a:r>
              <a:rPr lang="en-US" sz="2000" b="1" dirty="0"/>
              <a:t> </a:t>
            </a:r>
            <a:r>
              <a:rPr lang="en-US" sz="2000" b="1" dirty="0" err="1"/>
              <a:t>prof</a:t>
            </a:r>
            <a:r>
              <a:rPr lang="en-US" sz="2000" b="1" dirty="0"/>
              <a:t>. </a:t>
            </a:r>
            <a:r>
              <a:rPr lang="en-US" sz="2000" b="1" dirty="0" err="1"/>
              <a:t>Silveşan</a:t>
            </a:r>
            <a:r>
              <a:rPr lang="en-US" sz="2000" b="1" dirty="0"/>
              <a:t> Tatiana.</a:t>
            </a:r>
            <a:endParaRPr lang="ro-RO" sz="2000" b="1" dirty="0"/>
          </a:p>
        </p:txBody>
      </p:sp>
      <p:pic>
        <p:nvPicPr>
          <p:cNvPr id="1026" name="Picture 2" descr="J:\comisia metodica\poze CM\4 (Smal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96752"/>
            <a:ext cx="3994175" cy="2995631"/>
          </a:xfrm>
          <a:prstGeom prst="rect">
            <a:avLst/>
          </a:prstGeom>
          <a:noFill/>
        </p:spPr>
      </p:pic>
      <p:pic>
        <p:nvPicPr>
          <p:cNvPr id="1027" name="Picture 3" descr="J:\comisia metodica\poze CM\3 (Small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214686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dirty="0" smtClean="0"/>
              <a:t>8.,,Daruind </a:t>
            </a:r>
            <a:r>
              <a:rPr lang="en-US" sz="2000" b="1" dirty="0" err="1" smtClean="0"/>
              <a:t>esti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mai</a:t>
            </a:r>
            <a:r>
              <a:rPr lang="en-US" sz="2000" b="1" dirty="0" smtClean="0"/>
              <a:t> bun”- </a:t>
            </a:r>
            <a:r>
              <a:rPr lang="en-US" sz="2000" b="1" dirty="0" err="1" smtClean="0"/>
              <a:t>coordonator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prof</a:t>
            </a:r>
            <a:r>
              <a:rPr lang="en-US" sz="2000" b="1" dirty="0" smtClean="0"/>
              <a:t>. inv. pr. </a:t>
            </a:r>
            <a:r>
              <a:rPr lang="en-US" sz="2000" b="1" dirty="0" err="1" smtClean="0"/>
              <a:t>Seserman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Veturia</a:t>
            </a:r>
            <a:r>
              <a:rPr lang="en-US" sz="2000" b="1" dirty="0" smtClean="0"/>
              <a:t>, inst. </a:t>
            </a:r>
            <a:r>
              <a:rPr lang="en-US" sz="2000" b="1" dirty="0" err="1" smtClean="0"/>
              <a:t>Cristea</a:t>
            </a:r>
            <a:r>
              <a:rPr lang="en-US" sz="2000" b="1" dirty="0" smtClean="0"/>
              <a:t> Ileana</a:t>
            </a:r>
            <a:endParaRPr lang="ro-RO" sz="2000" b="1" dirty="0"/>
          </a:p>
        </p:txBody>
      </p:sp>
      <p:pic>
        <p:nvPicPr>
          <p:cNvPr id="5122" name="Picture 2" descr="J:\comisia metodica\P1000946 (Smal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214686"/>
            <a:ext cx="3994922" cy="3286148"/>
          </a:xfrm>
          <a:prstGeom prst="rect">
            <a:avLst/>
          </a:prstGeom>
          <a:noFill/>
        </p:spPr>
      </p:pic>
      <p:pic>
        <p:nvPicPr>
          <p:cNvPr id="5123" name="Picture 3" descr="J:\comisia metodica\P1010200 (Small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142984"/>
            <a:ext cx="4211998" cy="33432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dirty="0" smtClean="0"/>
              <a:t>9.,,Ziua </a:t>
            </a:r>
            <a:r>
              <a:rPr lang="en-US" sz="2000" b="1" dirty="0" err="1" smtClean="0"/>
              <a:t>Pamantului</a:t>
            </a:r>
            <a:r>
              <a:rPr lang="en-US" sz="2000" b="1" dirty="0" smtClean="0"/>
              <a:t>”-</a:t>
            </a:r>
            <a:r>
              <a:rPr lang="en-US" sz="2000" b="1" dirty="0" err="1" smtClean="0"/>
              <a:t>coordonator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prof</a:t>
            </a:r>
            <a:r>
              <a:rPr lang="en-US" sz="2000" b="1" dirty="0" smtClean="0"/>
              <a:t>. inv. pr. </a:t>
            </a:r>
            <a:r>
              <a:rPr lang="en-US" sz="2000" b="1" dirty="0" err="1" smtClean="0"/>
              <a:t>Seserman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Veturia</a:t>
            </a:r>
            <a:r>
              <a:rPr lang="en-US" sz="2000" b="1" dirty="0" smtClean="0"/>
              <a:t>, inst. </a:t>
            </a:r>
            <a:r>
              <a:rPr lang="en-US" sz="2000" b="1" dirty="0" err="1" smtClean="0"/>
              <a:t>Cristea</a:t>
            </a:r>
            <a:r>
              <a:rPr lang="en-US" sz="2000" b="1" dirty="0" smtClean="0"/>
              <a:t> Ileana</a:t>
            </a:r>
            <a:endParaRPr lang="ro-RO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10.</a:t>
            </a:r>
            <a:r>
              <a:rPr lang="ro-RO" sz="2000" b="1" dirty="0" smtClean="0"/>
              <a:t> "MÂINI DIBACE"; Coordonatori</a:t>
            </a:r>
            <a:r>
              <a:rPr lang="en-US" sz="2000" b="1" dirty="0" smtClean="0"/>
              <a:t>-</a:t>
            </a:r>
            <a:r>
              <a:rPr lang="en-US" sz="2000" b="1" dirty="0" err="1"/>
              <a:t>prof</a:t>
            </a:r>
            <a:r>
              <a:rPr lang="en-US" sz="2000" b="1" dirty="0"/>
              <a:t>. </a:t>
            </a:r>
            <a:r>
              <a:rPr lang="en-US" sz="2000" b="1" dirty="0" err="1"/>
              <a:t>înv</a:t>
            </a:r>
            <a:r>
              <a:rPr lang="en-US" sz="2000" b="1" dirty="0"/>
              <a:t>. </a:t>
            </a:r>
            <a:r>
              <a:rPr lang="en-US" sz="2000" b="1" dirty="0" err="1"/>
              <a:t>primar</a:t>
            </a:r>
            <a:r>
              <a:rPr lang="en-US" sz="2000" b="1" dirty="0"/>
              <a:t> </a:t>
            </a:r>
            <a:r>
              <a:rPr lang="en-US" sz="2000" b="1" dirty="0" err="1"/>
              <a:t>Seserman</a:t>
            </a:r>
            <a:r>
              <a:rPr lang="en-US" sz="2000" b="1" dirty="0"/>
              <a:t> </a:t>
            </a:r>
            <a:r>
              <a:rPr lang="en-US" sz="2000" b="1" dirty="0" err="1" smtClean="0"/>
              <a:t>Veturia,prof</a:t>
            </a:r>
            <a:r>
              <a:rPr lang="en-US" sz="2000" b="1" dirty="0"/>
              <a:t>. </a:t>
            </a:r>
            <a:r>
              <a:rPr lang="en-US" sz="2000" b="1" dirty="0" err="1"/>
              <a:t>Mureșan</a:t>
            </a:r>
            <a:r>
              <a:rPr lang="en-US" sz="2000" b="1" dirty="0"/>
              <a:t> </a:t>
            </a:r>
            <a:r>
              <a:rPr lang="en-US" sz="2000" b="1" dirty="0" err="1" smtClean="0"/>
              <a:t>Radu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Clubul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Elevilor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Beclean</a:t>
            </a:r>
            <a:r>
              <a:rPr lang="en-US" sz="2000" b="1" dirty="0" smtClean="0"/>
              <a:t>)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11.,,Azi </a:t>
            </a:r>
            <a:r>
              <a:rPr lang="en-US" sz="2000" b="1" dirty="0" err="1" smtClean="0"/>
              <a:t>prescolari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maine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scolari</a:t>
            </a:r>
            <a:r>
              <a:rPr lang="en-US" sz="2000" b="1" dirty="0" smtClean="0"/>
              <a:t>”-</a:t>
            </a:r>
            <a:r>
              <a:rPr lang="en-US" sz="2000" b="1" dirty="0" err="1" smtClean="0"/>
              <a:t>coordonatori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prof</a:t>
            </a:r>
            <a:r>
              <a:rPr lang="en-US" sz="2000" b="1" dirty="0" smtClean="0"/>
              <a:t>. pr. </a:t>
            </a:r>
            <a:r>
              <a:rPr lang="en-US" sz="2000" b="1" dirty="0" err="1" smtClean="0"/>
              <a:t>Cotutiu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Viorica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</a:t>
            </a:r>
            <a:r>
              <a:rPr lang="en-US" sz="2000" b="1" dirty="0" smtClean="0"/>
              <a:t> ed. </a:t>
            </a:r>
            <a:r>
              <a:rPr lang="en-US" sz="2000" b="1" dirty="0" err="1" smtClean="0"/>
              <a:t>Bolog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Garifita</a:t>
            </a:r>
            <a:endParaRPr lang="en-US" sz="2000" b="1" dirty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ro-RO" sz="2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o-RO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239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b="1" u="none" strike="noStrike" dirty="0" smtClean="0"/>
              <a:t>12.</a:t>
            </a:r>
            <a:r>
              <a:rPr lang="vi-VN" sz="2000" b="1" u="none" strike="noStrike" dirty="0" smtClean="0"/>
              <a:t>Parteneriat: “</a:t>
            </a:r>
            <a:r>
              <a:rPr lang="en-US" sz="2000" b="1" u="none" strike="noStrike" dirty="0" smtClean="0"/>
              <a:t>Sub </a:t>
            </a:r>
            <a:r>
              <a:rPr lang="en-US" sz="2000" b="1" u="none" strike="noStrike" dirty="0" err="1" smtClean="0"/>
              <a:t>ocrotirea</a:t>
            </a:r>
            <a:r>
              <a:rPr lang="en-US" sz="2000" b="1" u="none" strike="noStrike" dirty="0" smtClean="0"/>
              <a:t> </a:t>
            </a:r>
            <a:r>
              <a:rPr lang="en-US" sz="2000" b="1" u="none" strike="noStrike" dirty="0" err="1" smtClean="0"/>
              <a:t>Maicii</a:t>
            </a:r>
            <a:r>
              <a:rPr lang="vi-VN" sz="2000" b="1" u="none" strike="noStrike" dirty="0" smtClean="0"/>
              <a:t> Domnului, pășim în postul Sfintelor Sărbători de Paște" </a:t>
            </a:r>
            <a:r>
              <a:rPr lang="vi-VN" sz="2000" i="1" u="none" strike="noStrike" dirty="0" smtClean="0"/>
              <a:t>Coordonatori:</a:t>
            </a:r>
            <a:r>
              <a:rPr lang="vi-VN" sz="2000" u="none" strike="noStrike" dirty="0" smtClean="0"/>
              <a:t> </a:t>
            </a:r>
            <a:r>
              <a:rPr lang="vi-VN" sz="2000" dirty="0" smtClean="0"/>
              <a:t>Clasa a II-a A, înv. Raveca Moldovan</a:t>
            </a:r>
            <a:r>
              <a:rPr lang="en-US" sz="2000" dirty="0" smtClean="0"/>
              <a:t>,</a:t>
            </a:r>
            <a:r>
              <a:rPr lang="vi-VN" sz="2000" dirty="0" smtClean="0"/>
              <a:t> Biserica ortodoxă nr.1 Beclean, preoți Cherhaț Vasile și Adrian, Clubul Saeculum Beclean, președinte Aurel Podaru</a:t>
            </a:r>
            <a:endParaRPr lang="ro-RO" sz="2000" dirty="0"/>
          </a:p>
        </p:txBody>
      </p:sp>
      <p:pic>
        <p:nvPicPr>
          <p:cNvPr id="6146" name="Picture 2" descr="J:\comisia metodica\P1130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4143404" cy="3286148"/>
          </a:xfrm>
          <a:prstGeom prst="rect">
            <a:avLst/>
          </a:prstGeom>
          <a:noFill/>
        </p:spPr>
      </p:pic>
      <p:pic>
        <p:nvPicPr>
          <p:cNvPr id="6148" name="Picture 4" descr="J:\comisia metodica\P11309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429000"/>
            <a:ext cx="4301080" cy="32258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</TotalTime>
  <Words>1363</Words>
  <Application>Microsoft Office PowerPoint</Application>
  <PresentationFormat>On-screen Show (4:3)</PresentationFormat>
  <Paragraphs>174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Aspect</vt:lpstr>
      <vt:lpstr>Oriel</vt:lpstr>
      <vt:lpstr>Origin</vt:lpstr>
      <vt:lpstr>1_Concourse</vt:lpstr>
      <vt:lpstr>Median</vt:lpstr>
      <vt:lpstr>RAPORT DE EVALUARE a activitatii metodice a invatatorilor</vt:lpstr>
      <vt:lpstr>1.Educatie pentru dezvoltarea personala-comunicarea “Vraja cuvintelor”-coordonatori: inv.Moldovan Raveca , prof. Szasz Carmen ,Podaru Aurel-presedinte Club Saeculum-colaborator </vt:lpstr>
      <vt:lpstr>2.,,Sunt roman “-coordonatori inv. Moldovan Raveca, prof. Pop Cristian</vt:lpstr>
      <vt:lpstr>3.,,Prietenii naturii”-coordonatori prof. inv. pr. Cotutiu Viorica si prof. Hort Angelica (CSEI Beclean)</vt:lpstr>
      <vt:lpstr>6.,,Copil ca tine sunt si eu”-coordonator prof. inv. pr. Fodor Eugenia, prof. Silvesan Tatiana (CSEI Beclean)</vt:lpstr>
      <vt:lpstr>7,,Anotimpurile copilariei”-coordonat de prof. înv. primar Seserman Veturia şi prof. Silveşan Tatiana.</vt:lpstr>
      <vt:lpstr>8.,,Daruind esti mai bun”- coordonator prof. inv. pr. Seserman Veturia, inst. Cristea Ileana</vt:lpstr>
      <vt:lpstr>9.,,Ziua Pamantului”-coordonator prof. inv. pr. Seserman Veturia, inst. Cristea Ileana</vt:lpstr>
      <vt:lpstr>12.Parteneriat: “Sub ocrotirea Maicii Domnului, pășim în postul Sfintelor Sărbători de Paște" Coordonatori: Clasa a II-a A, înv. Raveca Moldovan, Biserica ortodoxă nr.1 Beclean, preoți Cherhaț Vasile și Adrian, Clubul Saeculum Beclean, președinte Aurel Podaru</vt:lpstr>
      <vt:lpstr>13.,,Politia si scola umar la umar”-parteneriat Sc. Gen. Grigore Silasi, Sc. Gen. Coldau, Sc. Gen. Beclenut si Politia orasului Beclean</vt:lpstr>
      <vt:lpstr>   II.Lectii demonstrative, folosind metode moderne, desfasurate in CDI-ul scolii si sala de clasa </vt:lpstr>
      <vt:lpstr>-Educatie plastica “Culorile toamnei”-cls a IV-a B inv. Marcu Adina</vt:lpstr>
      <vt:lpstr>-Cunoasterea mediului “Activitatile oamenilor toamna”-cls. I B inv. Seserman Veturia</vt:lpstr>
      <vt:lpstr>-Limba romana “In cautarea Gerdei din Craiasa Zapezii de H. Ch. Andersen cls. a II-a A inv. Moldovan Raveca </vt:lpstr>
      <vt:lpstr>-Abilitati practice ”Cosul cu fructe” cls. a II-a A inv. Moldovan Raveca</vt:lpstr>
      <vt:lpstr>-”Proiectele elevilor” cls. a IV-a B inv. Marcu Adina</vt:lpstr>
      <vt:lpstr>-Abilitati practice “O primavara frumoasa” cls. I B inv. Seserman Veturia</vt:lpstr>
      <vt:lpstr>-Limba si literatura romana “Apolodor” de Gellu Naum cls. a II-a A inv. Moldovan Raveca</vt:lpstr>
      <vt:lpstr>-Educatie civica “O adevarata societate democratica” cls a IV-a B inv. Marcu Adina</vt:lpstr>
      <vt:lpstr>     III. Rezultate  deosebite  obtinute  la  concursuri  nationale si internationale:</vt:lpstr>
      <vt:lpstr>   </vt:lpstr>
      <vt:lpstr>Slide 22</vt:lpstr>
      <vt:lpstr>Slide 23</vt:lpstr>
      <vt:lpstr>Slide 24</vt:lpstr>
      <vt:lpstr>Slide 25</vt:lpstr>
      <vt:lpstr>Slide 26</vt:lpstr>
      <vt:lpstr>Slide 27</vt:lpstr>
      <vt:lpstr>VIII. Drumetii, excursii si serbari scolare organizate de invatatoarele de la scoala noastra si structuri, cu toate clasele pe care  conduc :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RAPORT DE EVALUARE a activitatii metodice</dc:title>
  <dc:creator>ionel</dc:creator>
  <cp:lastModifiedBy>Gabi Rus</cp:lastModifiedBy>
  <cp:revision>87</cp:revision>
  <dcterms:created xsi:type="dcterms:W3CDTF">2011-09-22T15:47:13Z</dcterms:created>
  <dcterms:modified xsi:type="dcterms:W3CDTF">2011-10-04T14:05:58Z</dcterms:modified>
</cp:coreProperties>
</file>