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84" r:id="rId6"/>
    <p:sldId id="263" r:id="rId7"/>
    <p:sldId id="270" r:id="rId8"/>
    <p:sldId id="271" r:id="rId9"/>
    <p:sldId id="264" r:id="rId10"/>
    <p:sldId id="282" r:id="rId11"/>
    <p:sldId id="259" r:id="rId12"/>
    <p:sldId id="262" r:id="rId13"/>
    <p:sldId id="283" r:id="rId14"/>
    <p:sldId id="260" r:id="rId15"/>
    <p:sldId id="266" r:id="rId16"/>
    <p:sldId id="267" r:id="rId17"/>
    <p:sldId id="268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65" r:id="rId28"/>
    <p:sldId id="272" r:id="rId29"/>
  </p:sldIdLst>
  <p:sldSz cx="9144000" cy="6858000" type="screen4x3"/>
  <p:notesSz cx="7086600" cy="10210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aie_de_lucru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o-RO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0182695884143322"/>
          <c:y val="4.9437500000000426E-2"/>
          <c:w val="0.68495406824147342"/>
          <c:h val="0.62588779527559513"/>
        </c:manualLayout>
      </c:layout>
      <c:bar3DChart>
        <c:barDir val="col"/>
        <c:grouping val="clustered"/>
        <c:ser>
          <c:idx val="0"/>
          <c:order val="0"/>
          <c:tx>
            <c:strRef>
              <c:f>Foaie1!$B$1</c:f>
              <c:strCache>
                <c:ptCount val="1"/>
                <c:pt idx="0">
                  <c:v>Total</c:v>
                </c:pt>
              </c:strCache>
            </c:strRef>
          </c:tx>
          <c:dLbls>
            <c:dLbl>
              <c:idx val="0"/>
              <c:layout>
                <c:manualLayout>
                  <c:x val="2.3703537799677214E-2"/>
                  <c:y val="-3.4374999999999996E-2"/>
                </c:manualLayout>
              </c:layout>
              <c:showVal val="1"/>
            </c:dLbl>
            <c:dLbl>
              <c:idx val="1"/>
              <c:layout>
                <c:manualLayout>
                  <c:x val="2.7089757485345652E-2"/>
                  <c:y val="-3.7500000000000151E-2"/>
                </c:manualLayout>
              </c:layout>
              <c:showVal val="1"/>
            </c:dLbl>
            <c:delete val="1"/>
          </c:dLbls>
          <c:cat>
            <c:strRef>
              <c:f>Foaie1!$A$2:$A$3</c:f>
              <c:strCache>
                <c:ptCount val="2"/>
                <c:pt idx="0">
                  <c:v>2009-2010</c:v>
                </c:pt>
                <c:pt idx="1">
                  <c:v>2010-2011</c:v>
                </c:pt>
              </c:strCache>
            </c:strRef>
          </c:cat>
          <c:val>
            <c:numRef>
              <c:f>Foaie1!$B$2:$B$3</c:f>
              <c:numCache>
                <c:formatCode>General</c:formatCode>
                <c:ptCount val="2"/>
                <c:pt idx="0">
                  <c:v>18335</c:v>
                </c:pt>
                <c:pt idx="1">
                  <c:v>13658</c:v>
                </c:pt>
              </c:numCache>
            </c:numRef>
          </c:val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Motivate</c:v>
                </c:pt>
              </c:strCache>
            </c:strRef>
          </c:tx>
          <c:dLbls>
            <c:dLbl>
              <c:idx val="0"/>
              <c:layout>
                <c:manualLayout>
                  <c:x val="3.047597717101402E-2"/>
                  <c:y val="-5.0000000000000114E-2"/>
                </c:manualLayout>
              </c:layout>
              <c:showVal val="1"/>
            </c:dLbl>
            <c:dLbl>
              <c:idx val="1"/>
              <c:layout>
                <c:manualLayout>
                  <c:x val="3.2169087013847512E-2"/>
                  <c:y val="-4.0624999999999988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/>
                </a:pPr>
                <a:endParaRPr lang="ro-RO"/>
              </a:p>
            </c:txPr>
            <c:showVal val="1"/>
          </c:dLbls>
          <c:cat>
            <c:strRef>
              <c:f>Foaie1!$A$2:$A$3</c:f>
              <c:strCache>
                <c:ptCount val="2"/>
                <c:pt idx="0">
                  <c:v>2009-2010</c:v>
                </c:pt>
                <c:pt idx="1">
                  <c:v>2010-2011</c:v>
                </c:pt>
              </c:strCache>
            </c:strRef>
          </c:cat>
          <c:val>
            <c:numRef>
              <c:f>Foaie1!$C$2:$C$3</c:f>
              <c:numCache>
                <c:formatCode>General</c:formatCode>
                <c:ptCount val="2"/>
                <c:pt idx="0">
                  <c:v>9285</c:v>
                </c:pt>
                <c:pt idx="1">
                  <c:v>6924</c:v>
                </c:pt>
              </c:numCache>
            </c:numRef>
          </c:val>
        </c:ser>
        <c:ser>
          <c:idx val="2"/>
          <c:order val="2"/>
          <c:tx>
            <c:strRef>
              <c:f>Foaie1!$D$1</c:f>
              <c:strCache>
                <c:ptCount val="1"/>
                <c:pt idx="0">
                  <c:v>Nemotivate</c:v>
                </c:pt>
              </c:strCache>
            </c:strRef>
          </c:tx>
          <c:dLbls>
            <c:dLbl>
              <c:idx val="0"/>
              <c:layout>
                <c:manualLayout>
                  <c:x val="4.4020855913686104E-2"/>
                  <c:y val="-3.809497146376694E-2"/>
                </c:manualLayout>
              </c:layout>
              <c:showVal val="1"/>
            </c:dLbl>
            <c:dLbl>
              <c:idx val="1"/>
              <c:layout>
                <c:manualLayout>
                  <c:x val="4.7407075599354219E-2"/>
                  <c:y val="-3.1745809553139125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/>
                </a:pPr>
                <a:endParaRPr lang="ro-RO"/>
              </a:p>
            </c:txPr>
            <c:showVal val="1"/>
          </c:dLbls>
          <c:cat>
            <c:strRef>
              <c:f>Foaie1!$A$2:$A$3</c:f>
              <c:strCache>
                <c:ptCount val="2"/>
                <c:pt idx="0">
                  <c:v>2009-2010</c:v>
                </c:pt>
                <c:pt idx="1">
                  <c:v>2010-2011</c:v>
                </c:pt>
              </c:strCache>
            </c:strRef>
          </c:cat>
          <c:val>
            <c:numRef>
              <c:f>Foaie1!$D$2:$D$3</c:f>
              <c:numCache>
                <c:formatCode>General</c:formatCode>
                <c:ptCount val="2"/>
                <c:pt idx="0">
                  <c:v>9050</c:v>
                </c:pt>
                <c:pt idx="1">
                  <c:v>6734</c:v>
                </c:pt>
              </c:numCache>
            </c:numRef>
          </c:val>
        </c:ser>
        <c:shape val="box"/>
        <c:axId val="72276224"/>
        <c:axId val="72302592"/>
        <c:axId val="0"/>
      </c:bar3DChart>
      <c:catAx>
        <c:axId val="72276224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ro-RO"/>
          </a:p>
        </c:txPr>
        <c:crossAx val="72302592"/>
        <c:crosses val="autoZero"/>
        <c:auto val="1"/>
        <c:lblAlgn val="ctr"/>
        <c:lblOffset val="100"/>
      </c:catAx>
      <c:valAx>
        <c:axId val="723025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ro-RO"/>
          </a:p>
        </c:txPr>
        <c:crossAx val="72276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094826149614961"/>
          <c:y val="0.41105849027928676"/>
          <c:w val="0.20740942195630344"/>
          <c:h val="0.26108103730307597"/>
        </c:manualLayout>
      </c:layout>
      <c:txPr>
        <a:bodyPr/>
        <a:lstStyle/>
        <a:p>
          <a:pPr>
            <a:defRPr lang="en-US"/>
          </a:pPr>
          <a:endParaRPr lang="ro-RO"/>
        </a:p>
      </c:txPr>
    </c:legend>
    <c:plotVisOnly val="1"/>
  </c:chart>
  <c:txPr>
    <a:bodyPr/>
    <a:lstStyle/>
    <a:p>
      <a:pPr>
        <a:defRPr sz="1800"/>
      </a:pPr>
      <a:endParaRPr lang="ro-RO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oalagrigoresilasi.ro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686800" cy="1470025"/>
          </a:xfrm>
        </p:spPr>
        <p:txBody>
          <a:bodyPr/>
          <a:lstStyle/>
          <a:p>
            <a:r>
              <a:rPr lang="ro-RO" dirty="0" smtClean="0"/>
              <a:t>Școala Generală ”Grigore Silași” Beclean</a:t>
            </a:r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410200"/>
            <a:ext cx="8686800" cy="990600"/>
          </a:xfrm>
        </p:spPr>
        <p:txBody>
          <a:bodyPr>
            <a:normAutofit/>
          </a:bodyPr>
          <a:lstStyle/>
          <a:p>
            <a:r>
              <a:rPr lang="ro-RO" dirty="0" smtClean="0"/>
              <a:t>Analiza activității pe sem II / an școlar 2010-2011</a:t>
            </a:r>
            <a:endParaRPr lang="ro-RO" dirty="0"/>
          </a:p>
        </p:txBody>
      </p:sp>
      <p:pic>
        <p:nvPicPr>
          <p:cNvPr id="4" name="Picture 3" descr="P11508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905000"/>
            <a:ext cx="411480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o-RO" b="1" dirty="0" smtClean="0"/>
              <a:t>RESURSE</a:t>
            </a:r>
            <a:r>
              <a:rPr lang="ro-RO" dirty="0" smtClean="0"/>
              <a:t> </a:t>
            </a:r>
            <a:r>
              <a:rPr lang="ro-RO" b="1" dirty="0" smtClean="0"/>
              <a:t>UMANE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572000"/>
          </a:xfrm>
        </p:spPr>
        <p:txBody>
          <a:bodyPr>
            <a:noAutofit/>
          </a:bodyPr>
          <a:lstStyle/>
          <a:p>
            <a:r>
              <a:rPr lang="ro-RO" sz="2000" dirty="0" smtClean="0"/>
              <a:t>Au fost completate colectivele de elevi cu elevii transferaţi</a:t>
            </a:r>
          </a:p>
          <a:p>
            <a:r>
              <a:rPr lang="ro-RO" sz="2000" dirty="0" smtClean="0"/>
              <a:t>Au Antrenarea comitetelor de părinţi în organizarea unor activităţi educative, de îmbogăţire a bazei didactico-materiale.</a:t>
            </a:r>
          </a:p>
          <a:p>
            <a:r>
              <a:rPr lang="ro-RO" sz="2000" dirty="0" smtClean="0"/>
              <a:t>Permanent a fost reactualizat  site-ul instituţiei.</a:t>
            </a:r>
          </a:p>
          <a:p>
            <a:r>
              <a:rPr lang="ro-RO" sz="2000" dirty="0" smtClean="0"/>
              <a:t>Au fost evaluat corect fiecare salariat, conform prevederilor legale; </a:t>
            </a:r>
          </a:p>
          <a:p>
            <a:r>
              <a:rPr lang="ro-RO" sz="2000" dirty="0" smtClean="0"/>
              <a:t>Au fost acordate calificative, conform metodologiei.</a:t>
            </a:r>
          </a:p>
          <a:p>
            <a:r>
              <a:rPr lang="ro-RO" sz="2000" dirty="0" smtClean="0"/>
              <a:t>Au fost întocmite documentele necesare pensionării, anunţarea pentru concurs a posturilor vacante, stabilirea salariaţilor cărora le va fi restructurată activitatea (parțial)</a:t>
            </a:r>
            <a:endParaRPr lang="ro-RO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ro-RO" sz="2400" b="1" dirty="0" smtClean="0"/>
              <a:t>RESURSE</a:t>
            </a:r>
            <a:r>
              <a:rPr lang="ro-RO" sz="2400" dirty="0" smtClean="0"/>
              <a:t> </a:t>
            </a:r>
            <a:r>
              <a:rPr lang="ro-RO" sz="2400" b="1" dirty="0" smtClean="0"/>
              <a:t>UMANE</a:t>
            </a:r>
            <a:endParaRPr lang="ro-RO" sz="2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28601" y="1752600"/>
          <a:ext cx="8610599" cy="468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7011"/>
                <a:gridCol w="679784"/>
                <a:gridCol w="679784"/>
                <a:gridCol w="679784"/>
                <a:gridCol w="679784"/>
                <a:gridCol w="679784"/>
                <a:gridCol w="679784"/>
                <a:gridCol w="679784"/>
                <a:gridCol w="679784"/>
                <a:gridCol w="75531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I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II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III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IV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V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VI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VII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VIII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Total</a:t>
                      </a:r>
                      <a:endParaRPr lang="ro-RO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latin typeface="Calibri" pitchFamily="34" charset="0"/>
                          <a:cs typeface="Calibri" pitchFamily="34" charset="0"/>
                        </a:rPr>
                        <a:t>Număr</a:t>
                      </a:r>
                      <a:r>
                        <a:rPr lang="ro-RO" dirty="0" smtClean="0"/>
                        <a:t> elevi la 15.09.2010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498</a:t>
                      </a:r>
                      <a:endParaRPr lang="ro-R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Veniți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1</a:t>
                      </a:r>
                      <a:endParaRPr lang="ro-R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Plecați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8</a:t>
                      </a:r>
                      <a:endParaRPr lang="ro-R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Număr elevi rămași la sf. de sem. I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>
                          <a:solidFill>
                            <a:schemeClr val="tx1"/>
                          </a:solidFill>
                        </a:rPr>
                        <a:t>491</a:t>
                      </a:r>
                      <a:endParaRPr lang="ro-R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Veniți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8</a:t>
                      </a:r>
                      <a:endParaRPr lang="ro-R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Plecați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3</a:t>
                      </a:r>
                      <a:endParaRPr lang="ro-R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b="1" dirty="0" smtClean="0"/>
                        <a:t>Număr elevi rămași la sf. de sem. II</a:t>
                      </a:r>
                      <a:endParaRPr lang="ro-R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59</a:t>
                      </a:r>
                      <a:endParaRPr lang="ro-R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54</a:t>
                      </a:r>
                      <a:endParaRPr lang="ro-R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42</a:t>
                      </a:r>
                      <a:endParaRPr lang="ro-R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49</a:t>
                      </a:r>
                      <a:endParaRPr lang="ro-R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66</a:t>
                      </a:r>
                      <a:endParaRPr lang="ro-R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84</a:t>
                      </a:r>
                      <a:endParaRPr lang="ro-R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52</a:t>
                      </a:r>
                      <a:endParaRPr lang="ro-R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90</a:t>
                      </a:r>
                      <a:endParaRPr lang="ro-R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496</a:t>
                      </a:r>
                      <a:endParaRPr lang="ro-RO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b="1" dirty="0" smtClean="0"/>
                        <a:t>Număr elevi rămași la sf. de an școlar 2010-2011</a:t>
                      </a:r>
                      <a:endParaRPr lang="ro-R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59</a:t>
                      </a:r>
                      <a:endParaRPr lang="ro-R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54</a:t>
                      </a:r>
                      <a:endParaRPr lang="ro-R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42</a:t>
                      </a:r>
                      <a:endParaRPr lang="ro-R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48</a:t>
                      </a:r>
                      <a:endParaRPr lang="ro-R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66</a:t>
                      </a:r>
                      <a:endParaRPr lang="ro-R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84</a:t>
                      </a:r>
                      <a:endParaRPr lang="ro-R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50</a:t>
                      </a:r>
                      <a:endParaRPr lang="ro-R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88</a:t>
                      </a:r>
                      <a:endParaRPr lang="ro-R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491</a:t>
                      </a:r>
                      <a:endParaRPr lang="ro-RO" b="1" dirty="0" smtClean="0"/>
                    </a:p>
                    <a:p>
                      <a:pPr algn="ctr"/>
                      <a:r>
                        <a:rPr lang="ro-RO" b="1" dirty="0" smtClean="0"/>
                        <a:t>(5</a:t>
                      </a:r>
                    </a:p>
                    <a:p>
                      <a:pPr algn="ctr"/>
                      <a:r>
                        <a:rPr lang="ro-RO" b="1" dirty="0" err="1" smtClean="0"/>
                        <a:t>exm</a:t>
                      </a:r>
                      <a:r>
                        <a:rPr lang="ro-RO" b="1" dirty="0" smtClean="0"/>
                        <a:t>)</a:t>
                      </a:r>
                      <a:endParaRPr lang="ro-RO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533400" y="1066800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o-RO" sz="2400" b="1" dirty="0" smtClean="0">
                <a:latin typeface="+mj-lt"/>
                <a:ea typeface="+mj-ea"/>
                <a:cs typeface="+mj-cs"/>
              </a:rPr>
              <a:t>1. ELEVI</a:t>
            </a:r>
            <a:endParaRPr kumimoji="0" lang="ro-R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ro-RO" sz="2700" b="1" dirty="0" smtClean="0"/>
              <a:t>2. PERSONAL</a:t>
            </a:r>
            <a:endParaRPr lang="ro-RO" sz="27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1371600"/>
          <a:ext cx="8686799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2323"/>
                <a:gridCol w="1169377"/>
                <a:gridCol w="1419957"/>
                <a:gridCol w="1419957"/>
                <a:gridCol w="1336431"/>
                <a:gridCol w="2338754"/>
              </a:tblGrid>
              <a:tr h="558800">
                <a:tc rowSpan="2"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Tip personal</a:t>
                      </a:r>
                      <a:endParaRPr lang="ro-RO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Personal didactic</a:t>
                      </a:r>
                      <a:endParaRPr lang="ro-R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Didactic auxiliar</a:t>
                      </a:r>
                      <a:endParaRPr lang="ro-RO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Pesonal nedidactic</a:t>
                      </a:r>
                      <a:endParaRPr lang="ro-RO" dirty="0"/>
                    </a:p>
                  </a:txBody>
                  <a:tcPr/>
                </a:tc>
              </a:tr>
              <a:tr h="558800">
                <a:tc vMerge="1">
                  <a:txBody>
                    <a:bodyPr/>
                    <a:lstStyle/>
                    <a:p>
                      <a:pPr algn="ctr"/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Profesori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Educatoare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Invățătoare</a:t>
                      </a:r>
                      <a:endParaRPr lang="ro-R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o-R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o-RO" dirty="0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800" dirty="0" smtClean="0"/>
                        <a:t>32</a:t>
                      </a:r>
                      <a:endParaRPr lang="ro-R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800" dirty="0" smtClean="0"/>
                        <a:t>6</a:t>
                      </a:r>
                      <a:endParaRPr lang="ro-R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800" dirty="0" smtClean="0"/>
                        <a:t>16</a:t>
                      </a:r>
                      <a:endParaRPr lang="ro-R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800" dirty="0" smtClean="0"/>
                        <a:t>5</a:t>
                      </a:r>
                      <a:endParaRPr lang="ro-R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800" dirty="0" smtClean="0"/>
                        <a:t>13</a:t>
                      </a:r>
                      <a:endParaRPr lang="ro-RO" sz="2800" dirty="0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Total categ.</a:t>
                      </a:r>
                      <a:endParaRPr lang="ro-RO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o-RO" sz="2800" dirty="0" smtClean="0"/>
                        <a:t>54</a:t>
                      </a:r>
                      <a:endParaRPr lang="ro-RO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o-R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800" dirty="0" smtClean="0"/>
                        <a:t>5</a:t>
                      </a:r>
                      <a:endParaRPr lang="ro-R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800" dirty="0" smtClean="0"/>
                        <a:t>13</a:t>
                      </a:r>
                      <a:endParaRPr lang="ro-RO" sz="2800" dirty="0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Total general</a:t>
                      </a:r>
                      <a:endParaRPr lang="ro-RO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o-RO" sz="2800" dirty="0" smtClean="0"/>
                        <a:t>72</a:t>
                      </a:r>
                      <a:endParaRPr lang="ro-RO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257800"/>
          </a:xfrm>
        </p:spPr>
        <p:txBody>
          <a:bodyPr>
            <a:normAutofit fontScale="92500" lnSpcReduction="10000"/>
          </a:bodyPr>
          <a:lstStyle/>
          <a:p>
            <a:r>
              <a:rPr lang="ro-RO" sz="2800" dirty="0" smtClean="0"/>
              <a:t>Au fost g</a:t>
            </a:r>
            <a:r>
              <a:rPr lang="it-IT" sz="2800" dirty="0" smtClean="0"/>
              <a:t>estionarea fondurilor alocate: plata salariilor; alte drepturi bănesti pentru</a:t>
            </a:r>
            <a:r>
              <a:rPr lang="ro-RO" sz="2800" dirty="0" smtClean="0"/>
              <a:t> </a:t>
            </a:r>
            <a:r>
              <a:rPr lang="vi-VN" sz="2800" dirty="0" smtClean="0"/>
              <a:t>salariaţi si elevi; </a:t>
            </a:r>
            <a:endParaRPr lang="ro-RO" sz="2800" dirty="0" smtClean="0"/>
          </a:p>
          <a:p>
            <a:r>
              <a:rPr lang="ro-RO" sz="2800" dirty="0" smtClean="0"/>
              <a:t>S-a facut </a:t>
            </a:r>
            <a:r>
              <a:rPr lang="vi-VN" sz="2800" dirty="0" smtClean="0"/>
              <a:t>plata serviciilor energie, apă telefon, canalizare etc.</a:t>
            </a:r>
          </a:p>
          <a:p>
            <a:r>
              <a:rPr lang="ro-RO" sz="2800" dirty="0" smtClean="0"/>
              <a:t>Au fost procurarete fonduri necesare întreţinerii curente. Au fost închiriate în acest </a:t>
            </a:r>
            <a:r>
              <a:rPr lang="it-IT" sz="2800" dirty="0" smtClean="0"/>
              <a:t>scop, diferite spaţii respectându-se strict prevederile legale.</a:t>
            </a:r>
          </a:p>
          <a:p>
            <a:r>
              <a:rPr lang="ro-RO" sz="2800" dirty="0" smtClean="0"/>
              <a:t>Nu au </a:t>
            </a:r>
            <a:r>
              <a:rPr lang="vi-VN" sz="2800" dirty="0" smtClean="0"/>
              <a:t>f</a:t>
            </a:r>
            <a:r>
              <a:rPr lang="ro-RO" sz="2800" dirty="0" smtClean="0"/>
              <a:t>ost</a:t>
            </a:r>
            <a:r>
              <a:rPr lang="vi-VN" sz="2800" dirty="0" smtClean="0"/>
              <a:t> antrenate </a:t>
            </a:r>
            <a:r>
              <a:rPr lang="ro-RO" sz="2800" dirty="0" smtClean="0"/>
              <a:t>suficient </a:t>
            </a:r>
            <a:r>
              <a:rPr lang="vi-VN" sz="2800" dirty="0" smtClean="0"/>
              <a:t>comitetele de părinţi la nivelul tuturor claselor pentru a</a:t>
            </a:r>
            <a:r>
              <a:rPr lang="ro-RO" sz="2800" dirty="0" smtClean="0"/>
              <a:t> </a:t>
            </a:r>
            <a:r>
              <a:rPr lang="vi-VN" sz="2800" dirty="0" smtClean="0"/>
              <a:t>participa</a:t>
            </a:r>
            <a:r>
              <a:rPr lang="ro-RO" sz="2800" dirty="0" smtClean="0"/>
              <a:t> (doar cei 2%)</a:t>
            </a:r>
            <a:r>
              <a:rPr lang="vi-VN" sz="2800" dirty="0" smtClean="0"/>
              <a:t>, fără caracter obligatoriu, la finanţarea unor iniţiative care vizează</a:t>
            </a:r>
            <a:r>
              <a:rPr lang="ro-RO" sz="2800" dirty="0" smtClean="0"/>
              <a:t> </a:t>
            </a:r>
            <a:r>
              <a:rPr lang="vi-VN" sz="2800" dirty="0" smtClean="0"/>
              <a:t>îmbunătăţirea bazei didactico-materiale. Vor fi sensibilizaţi în acest sens </a:t>
            </a:r>
            <a:r>
              <a:rPr lang="ro-RO" sz="2800" dirty="0" smtClean="0"/>
              <a:t>în vederea achiziționării unor camere video de supraveghere.</a:t>
            </a:r>
            <a:endParaRPr lang="ro-RO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o-RO" sz="2700" b="1" dirty="0" smtClean="0"/>
              <a:t>RESURSE</a:t>
            </a:r>
            <a:r>
              <a:rPr lang="ro-RO" sz="2700" dirty="0" smtClean="0"/>
              <a:t> </a:t>
            </a:r>
            <a:r>
              <a:rPr lang="ro-RO" sz="2700" b="1" dirty="0" smtClean="0"/>
              <a:t>FINANCIARE ŞI MATERIALE</a:t>
            </a:r>
            <a:r>
              <a:rPr lang="ro-RO" sz="2200" dirty="0" smtClean="0"/>
              <a:t/>
            </a:r>
            <a:br>
              <a:rPr lang="ro-RO" sz="2200" dirty="0" smtClean="0"/>
            </a:br>
            <a:endParaRPr lang="ro-RO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o-RO" sz="2700" b="1" dirty="0" smtClean="0"/>
              <a:t>RESURSE</a:t>
            </a:r>
            <a:r>
              <a:rPr lang="ro-RO" sz="2700" dirty="0" smtClean="0"/>
              <a:t> </a:t>
            </a:r>
            <a:r>
              <a:rPr lang="ro-RO" sz="2700" b="1" dirty="0" smtClean="0"/>
              <a:t>FINANCIARE ŞI MATERIALE</a:t>
            </a:r>
            <a:r>
              <a:rPr lang="ro-RO" sz="2200" dirty="0" smtClean="0"/>
              <a:t/>
            </a:r>
            <a:br>
              <a:rPr lang="ro-RO" sz="2200" dirty="0" smtClean="0"/>
            </a:br>
            <a:endParaRPr lang="ro-RO" sz="2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1752600"/>
          <a:ext cx="8763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838200"/>
                <a:gridCol w="876300"/>
                <a:gridCol w="876300"/>
                <a:gridCol w="876300"/>
                <a:gridCol w="876300"/>
                <a:gridCol w="876300"/>
                <a:gridCol w="876300"/>
                <a:gridCol w="876300"/>
                <a:gridCol w="8763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/>
                        <a:t>Cheltuieli de personal</a:t>
                      </a:r>
                      <a:endParaRPr lang="ro-RO" sz="1400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o-RO" sz="1400" dirty="0" smtClean="0"/>
                        <a:t>Cheltuieli materiale</a:t>
                      </a:r>
                    </a:p>
                    <a:p>
                      <a:pPr algn="ctr"/>
                      <a:r>
                        <a:rPr lang="ro-RO" sz="1400" dirty="0" smtClean="0"/>
                        <a:t>168.694 lei</a:t>
                      </a:r>
                      <a:endParaRPr lang="ro-RO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/>
                        <a:t>Investiții </a:t>
                      </a:r>
                      <a:endParaRPr lang="ro-R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/>
                        <a:t>Venituri proprii</a:t>
                      </a:r>
                      <a:endParaRPr lang="ro-RO" sz="1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1.614.061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455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2.142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127.469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16.681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5.589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4.923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11.435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78.623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16.942</a:t>
                      </a:r>
                      <a:endParaRPr lang="ro-RO" sz="12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Salarii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Furnituri birou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Materiale curățenie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Încălzire </a:t>
                      </a:r>
                    </a:p>
                    <a:p>
                      <a:r>
                        <a:rPr lang="ro-RO" sz="1200" dirty="0" smtClean="0"/>
                        <a:t>Energie electrică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Apă</a:t>
                      </a:r>
                    </a:p>
                    <a:p>
                      <a:r>
                        <a:rPr lang="ro-RO" sz="1200" dirty="0" smtClean="0"/>
                        <a:t>Salubrizare 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Telefon,</a:t>
                      </a:r>
                      <a:r>
                        <a:rPr lang="ro-RO" sz="1200" baseline="0" dirty="0" smtClean="0"/>
                        <a:t> fax, internet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Abon. ProSoft</a:t>
                      </a:r>
                    </a:p>
                    <a:p>
                      <a:r>
                        <a:rPr lang="ro-RO" sz="1200" dirty="0" smtClean="0"/>
                        <a:t>LexExpert</a:t>
                      </a:r>
                    </a:p>
                    <a:p>
                      <a:r>
                        <a:rPr lang="ro-RO" sz="1200" dirty="0" smtClean="0"/>
                        <a:t>Forța</a:t>
                      </a:r>
                      <a:r>
                        <a:rPr lang="ro-RO" sz="1200" baseline="0" dirty="0" smtClean="0"/>
                        <a:t> 0</a:t>
                      </a:r>
                      <a:r>
                        <a:rPr lang="ro-RO" sz="1200" dirty="0" smtClean="0"/>
                        <a:t> 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Reparații</a:t>
                      </a:r>
                    </a:p>
                    <a:p>
                      <a:r>
                        <a:rPr lang="ro-RO" sz="1200" dirty="0" smtClean="0"/>
                        <a:t>Zugrăveli</a:t>
                      </a:r>
                    </a:p>
                    <a:p>
                      <a:r>
                        <a:rPr lang="ro-RO" sz="1200" dirty="0" smtClean="0"/>
                        <a:t>Igienizări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Reabilitare sistem încălzire</a:t>
                      </a:r>
                      <a:r>
                        <a:rPr lang="ro-RO" sz="1200" baseline="0" dirty="0" smtClean="0"/>
                        <a:t> centrală corp D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200" dirty="0" smtClean="0"/>
                        <a:t>-Cataloage</a:t>
                      </a:r>
                    </a:p>
                    <a:p>
                      <a:r>
                        <a:rPr lang="ro-RO" sz="1200" dirty="0" smtClean="0"/>
                        <a:t>-Vizite medicale</a:t>
                      </a:r>
                    </a:p>
                    <a:p>
                      <a:r>
                        <a:rPr lang="ro-RO" sz="1200" dirty="0" smtClean="0"/>
                        <a:t>-Catalog online</a:t>
                      </a:r>
                    </a:p>
                    <a:p>
                      <a:r>
                        <a:rPr lang="ro-RO" sz="1200" dirty="0" smtClean="0"/>
                        <a:t>-Tonnere</a:t>
                      </a:r>
                    </a:p>
                    <a:p>
                      <a:r>
                        <a:rPr lang="ro-RO" sz="1200" dirty="0" smtClean="0"/>
                        <a:t>-Transport</a:t>
                      </a:r>
                      <a:r>
                        <a:rPr lang="ro-RO" sz="1200" baseline="0" dirty="0" smtClean="0"/>
                        <a:t> deșeuri medicale</a:t>
                      </a:r>
                    </a:p>
                    <a:p>
                      <a:endParaRPr lang="ro-RO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04800" y="83820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RESURSE</a:t>
            </a:r>
            <a:r>
              <a:rPr kumimoji="0" lang="ro-RO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o-RO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FINANCIARE (1 sept.2010-31 aug.2011)</a:t>
            </a:r>
            <a:endParaRPr kumimoji="0" lang="ro-R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556260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2400" b="1" dirty="0" smtClean="0">
                <a:latin typeface="+mj-lt"/>
                <a:ea typeface="+mj-ea"/>
                <a:cs typeface="+mj-cs"/>
              </a:rPr>
              <a:t>Total buget: 1.827.320 lei</a:t>
            </a:r>
            <a:endParaRPr kumimoji="0" lang="ro-R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 algn="l"/>
            <a:r>
              <a:rPr lang="ro-RO" sz="2400" b="1" dirty="0" smtClean="0"/>
              <a:t>2. RESURSE MATERIALE - săli</a:t>
            </a:r>
            <a:endParaRPr lang="ro-RO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599"/>
          </a:xfrm>
        </p:spPr>
        <p:txBody>
          <a:bodyPr>
            <a:normAutofit fontScale="40000" lnSpcReduction="20000"/>
          </a:bodyPr>
          <a:lstStyle/>
          <a:p>
            <a:r>
              <a:rPr lang="ro-RO" b="1" dirty="0" smtClean="0"/>
              <a:t>Număr săli de clasă – 25 – 2 ocupate de grădinița - 2 libere</a:t>
            </a:r>
          </a:p>
          <a:p>
            <a:r>
              <a:rPr lang="ro-RO" b="1" dirty="0" smtClean="0"/>
              <a:t>Laboratoare - 4</a:t>
            </a:r>
          </a:p>
          <a:p>
            <a:r>
              <a:rPr lang="ro-RO" dirty="0" smtClean="0"/>
              <a:t>- fizică 1</a:t>
            </a:r>
          </a:p>
          <a:p>
            <a:r>
              <a:rPr lang="ro-RO" dirty="0" smtClean="0"/>
              <a:t>- chimie 1</a:t>
            </a:r>
          </a:p>
          <a:p>
            <a:r>
              <a:rPr lang="ro-RO" dirty="0" smtClean="0"/>
              <a:t>- biologie – nou 1                                                                                                              33</a:t>
            </a:r>
          </a:p>
          <a:p>
            <a:r>
              <a:rPr lang="ro-RO" dirty="0" smtClean="0"/>
              <a:t>- informatică – modernizat 1</a:t>
            </a:r>
          </a:p>
          <a:p>
            <a:r>
              <a:rPr lang="ro-RO" b="1" dirty="0" smtClean="0"/>
              <a:t>Cabinete - 4</a:t>
            </a:r>
          </a:p>
          <a:p>
            <a:r>
              <a:rPr lang="ro-RO" dirty="0" smtClean="0"/>
              <a:t>- matematică – modernizat 1</a:t>
            </a:r>
          </a:p>
          <a:p>
            <a:r>
              <a:rPr lang="ro-RO" dirty="0" smtClean="0"/>
              <a:t>- arte plastice - nou1</a:t>
            </a:r>
          </a:p>
          <a:p>
            <a:r>
              <a:rPr lang="ro-RO" dirty="0" smtClean="0"/>
              <a:t>- consiliere 1</a:t>
            </a:r>
          </a:p>
          <a:p>
            <a:r>
              <a:rPr lang="ro-RO" dirty="0" smtClean="0"/>
              <a:t>- logopedie1 </a:t>
            </a:r>
          </a:p>
          <a:p>
            <a:r>
              <a:rPr lang="ro-RO" b="1" dirty="0" smtClean="0"/>
              <a:t>Sala sport 1, birou profesori 1</a:t>
            </a:r>
          </a:p>
          <a:p>
            <a:r>
              <a:rPr lang="ro-RO" b="1" dirty="0" smtClean="0"/>
              <a:t>CDI 1</a:t>
            </a:r>
          </a:p>
          <a:p>
            <a:r>
              <a:rPr lang="ro-RO" dirty="0" smtClean="0"/>
              <a:t>Directiune 1</a:t>
            </a:r>
          </a:p>
          <a:p>
            <a:r>
              <a:rPr lang="ro-RO" dirty="0" smtClean="0"/>
              <a:t>Contabilitate 1</a:t>
            </a:r>
          </a:p>
          <a:p>
            <a:r>
              <a:rPr lang="ro-RO" dirty="0" smtClean="0"/>
              <a:t>Secretariat 1</a:t>
            </a:r>
          </a:p>
          <a:p>
            <a:r>
              <a:rPr lang="ro-RO" dirty="0" smtClean="0"/>
              <a:t>Administrator 1</a:t>
            </a:r>
          </a:p>
          <a:p>
            <a:r>
              <a:rPr lang="ro-RO" dirty="0" smtClean="0"/>
              <a:t>Sindicat 1</a:t>
            </a:r>
          </a:p>
          <a:p>
            <a:r>
              <a:rPr lang="ro-RO" dirty="0" smtClean="0"/>
              <a:t>Lapte corn 1                                        Administrativ - 19 </a:t>
            </a:r>
          </a:p>
          <a:p>
            <a:r>
              <a:rPr lang="ro-RO" dirty="0" smtClean="0"/>
              <a:t>Centrala 1</a:t>
            </a:r>
          </a:p>
          <a:p>
            <a:r>
              <a:rPr lang="ro-RO" dirty="0" smtClean="0"/>
              <a:t>Sala profesorală 1</a:t>
            </a:r>
          </a:p>
          <a:p>
            <a:r>
              <a:rPr lang="ro-RO" dirty="0" smtClean="0"/>
              <a:t>Arhiva 1</a:t>
            </a:r>
          </a:p>
          <a:p>
            <a:r>
              <a:rPr lang="ro-RO" dirty="0" smtClean="0"/>
              <a:t>Magazii materiale 9</a:t>
            </a:r>
          </a:p>
          <a:p>
            <a:r>
              <a:rPr lang="ro-RO" dirty="0" smtClean="0"/>
              <a:t>Sala festivă 1</a:t>
            </a:r>
            <a:endParaRPr lang="ro-RO" dirty="0"/>
          </a:p>
        </p:txBody>
      </p:sp>
      <p:sp>
        <p:nvSpPr>
          <p:cNvPr id="4" name="Right Brace 3"/>
          <p:cNvSpPr/>
          <p:nvPr/>
        </p:nvSpPr>
        <p:spPr>
          <a:xfrm>
            <a:off x="5105400" y="990600"/>
            <a:ext cx="762000" cy="2057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" name="Right Brace 4"/>
          <p:cNvSpPr/>
          <p:nvPr/>
        </p:nvSpPr>
        <p:spPr>
          <a:xfrm>
            <a:off x="2286000" y="3581400"/>
            <a:ext cx="762000" cy="2057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 algn="l"/>
            <a:r>
              <a:rPr lang="ro-RO" sz="2400" b="1" dirty="0" smtClean="0"/>
              <a:t>2. RESURSE MATERIALE - dotări</a:t>
            </a:r>
            <a:endParaRPr lang="ro-RO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ro-RO" dirty="0" smtClean="0"/>
              <a:t>Calculatoare – 50 buc. </a:t>
            </a:r>
            <a:r>
              <a:rPr lang="ro-RO" sz="1700" dirty="0" smtClean="0"/>
              <a:t>(Informatică 24, </a:t>
            </a:r>
            <a:r>
              <a:rPr lang="ro-RO" sz="1700" dirty="0" err="1" smtClean="0"/>
              <a:t>Cdi</a:t>
            </a:r>
            <a:r>
              <a:rPr lang="ro-RO" sz="1700" dirty="0" smtClean="0"/>
              <a:t> 6, laboratoare 4, secretariat-direcțiune 5, sala profesorală 1, psiholog 1, logoped 1, contabilitate 2, cabinet metodic 1, învățătoare 5)</a:t>
            </a:r>
          </a:p>
          <a:p>
            <a:pPr lvl="1">
              <a:buNone/>
            </a:pPr>
            <a:r>
              <a:rPr lang="ro-RO" dirty="0" smtClean="0"/>
              <a:t>	- legate la internet – 45</a:t>
            </a:r>
          </a:p>
          <a:p>
            <a:pPr lvl="1">
              <a:buNone/>
            </a:pPr>
            <a:r>
              <a:rPr lang="ro-RO" dirty="0" smtClean="0"/>
              <a:t>	- acces elevi – 28</a:t>
            </a:r>
          </a:p>
          <a:p>
            <a:pPr lvl="1">
              <a:buNone/>
            </a:pPr>
            <a:r>
              <a:rPr lang="ro-RO" dirty="0" smtClean="0"/>
              <a:t>	- acces profesori - 13</a:t>
            </a:r>
          </a:p>
          <a:p>
            <a:r>
              <a:rPr lang="ro-RO" dirty="0" smtClean="0"/>
              <a:t>Imprimante - 6</a:t>
            </a:r>
          </a:p>
          <a:p>
            <a:r>
              <a:rPr lang="ro-RO" dirty="0" smtClean="0"/>
              <a:t>Copiatoare - 3</a:t>
            </a:r>
          </a:p>
          <a:p>
            <a:r>
              <a:rPr lang="ro-RO" dirty="0" smtClean="0"/>
              <a:t>Ecrane proiecție - 2</a:t>
            </a:r>
          </a:p>
          <a:p>
            <a:r>
              <a:rPr lang="ro-RO" dirty="0" smtClean="0"/>
              <a:t>Video proiectoare – 2</a:t>
            </a:r>
          </a:p>
          <a:p>
            <a:endParaRPr lang="ro-RO" dirty="0" smtClean="0"/>
          </a:p>
          <a:p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algn="l"/>
            <a:r>
              <a:rPr lang="ro-RO" sz="2400" b="1" dirty="0" smtClean="0"/>
              <a:t>2. RESURSE MATERIALE – realizări 2010-2011</a:t>
            </a:r>
            <a:endParaRPr lang="ro-RO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5638800"/>
          </a:xfrm>
        </p:spPr>
        <p:txBody>
          <a:bodyPr/>
          <a:lstStyle/>
          <a:p>
            <a:pPr>
              <a:buNone/>
            </a:pPr>
            <a:endParaRPr lang="ro-RO" sz="2000" dirty="0" smtClean="0"/>
          </a:p>
          <a:p>
            <a:pPr>
              <a:buNone/>
            </a:pPr>
            <a:endParaRPr lang="ro-RO" dirty="0"/>
          </a:p>
        </p:txBody>
      </p:sp>
      <p:pic>
        <p:nvPicPr>
          <p:cNvPr id="4" name="Picture 3" descr="P11004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95400"/>
            <a:ext cx="4267200" cy="2530078"/>
          </a:xfrm>
          <a:prstGeom prst="rect">
            <a:avLst/>
          </a:prstGeom>
        </p:spPr>
      </p:pic>
      <p:pic>
        <p:nvPicPr>
          <p:cNvPr id="5" name="Picture 4" descr="P11109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295400"/>
            <a:ext cx="4267200" cy="2514600"/>
          </a:xfrm>
          <a:prstGeom prst="rect">
            <a:avLst/>
          </a:prstGeom>
        </p:spPr>
      </p:pic>
      <p:pic>
        <p:nvPicPr>
          <p:cNvPr id="9" name="Picture 8" descr="P11004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4174331"/>
            <a:ext cx="4267201" cy="2683669"/>
          </a:xfrm>
          <a:prstGeom prst="rect">
            <a:avLst/>
          </a:prstGeom>
        </p:spPr>
      </p:pic>
      <p:pic>
        <p:nvPicPr>
          <p:cNvPr id="10" name="Picture 9" descr="P11004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4176117"/>
            <a:ext cx="4267200" cy="26818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4200" y="914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Gardul scolii (667 </a:t>
            </a:r>
            <a:r>
              <a:rPr lang="ro-RO" dirty="0" err="1" smtClean="0"/>
              <a:t>ron</a:t>
            </a:r>
            <a:r>
              <a:rPr lang="ro-RO" dirty="0" smtClean="0"/>
              <a:t>)</a:t>
            </a:r>
            <a:endParaRPr lang="ro-RO" dirty="0"/>
          </a:p>
        </p:txBody>
      </p:sp>
      <p:sp>
        <p:nvSpPr>
          <p:cNvPr id="11" name="TextBox 10"/>
          <p:cNvSpPr txBox="1"/>
          <p:nvPr/>
        </p:nvSpPr>
        <p:spPr>
          <a:xfrm>
            <a:off x="3276600" y="3886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Toaletizare parc intrare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05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457200"/>
            <a:ext cx="4199640" cy="2895600"/>
          </a:xfrm>
          <a:prstGeom prst="rect">
            <a:avLst/>
          </a:prstGeom>
        </p:spPr>
      </p:pic>
      <p:pic>
        <p:nvPicPr>
          <p:cNvPr id="5" name="Picture 4" descr="IMAG06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4326904" cy="2895600"/>
          </a:xfrm>
          <a:prstGeom prst="rect">
            <a:avLst/>
          </a:prstGeom>
        </p:spPr>
      </p:pic>
      <p:pic>
        <p:nvPicPr>
          <p:cNvPr id="6" name="Picture 5" descr="IMAG03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3886200"/>
            <a:ext cx="4190213" cy="2971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0" y="1524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Inlocuire plasa gard teren sport (731 </a:t>
            </a:r>
            <a:r>
              <a:rPr lang="ro-RO" dirty="0" err="1" smtClean="0"/>
              <a:t>ron</a:t>
            </a:r>
            <a:r>
              <a:rPr lang="ro-RO" dirty="0" smtClean="0"/>
              <a:t>)</a:t>
            </a:r>
            <a:endParaRPr lang="ro-RO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3505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Reabilitare sistem incalzire corp D</a:t>
            </a:r>
            <a:endParaRPr lang="ro-RO" dirty="0"/>
          </a:p>
        </p:txBody>
      </p:sp>
      <p:pic>
        <p:nvPicPr>
          <p:cNvPr id="10" name="Picture 9" descr="WP_000479 (Small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3905250"/>
            <a:ext cx="4318000" cy="295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0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8497" y="381000"/>
            <a:ext cx="4326903" cy="2743200"/>
          </a:xfrm>
          <a:prstGeom prst="rect">
            <a:avLst/>
          </a:prstGeom>
        </p:spPr>
      </p:pic>
      <p:pic>
        <p:nvPicPr>
          <p:cNvPr id="6" name="Picture 5" descr="karacsonyfa 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714750"/>
            <a:ext cx="4191000" cy="3143250"/>
          </a:xfrm>
          <a:prstGeom prst="rect">
            <a:avLst/>
          </a:prstGeom>
        </p:spPr>
      </p:pic>
      <p:pic>
        <p:nvPicPr>
          <p:cNvPr id="1026" name="Picture 2" descr="C:\Users\Gabi Rus\Desktop\Site-ul scolii (Small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14750"/>
            <a:ext cx="4297680" cy="3143250"/>
          </a:xfrm>
          <a:prstGeom prst="rect">
            <a:avLst/>
          </a:prstGeom>
          <a:noFill/>
        </p:spPr>
      </p:pic>
      <p:pic>
        <p:nvPicPr>
          <p:cNvPr id="8" name="Content Placeholder 7" descr="Untitled1 (Small)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52400" y="381000"/>
            <a:ext cx="4207574" cy="2819400"/>
          </a:xfrm>
        </p:spPr>
      </p:pic>
      <p:sp>
        <p:nvSpPr>
          <p:cNvPr id="9" name="TextBox 8"/>
          <p:cNvSpPr txBox="1"/>
          <p:nvPr/>
        </p:nvSpPr>
        <p:spPr>
          <a:xfrm>
            <a:off x="914400" y="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Catalog virtual (450 </a:t>
            </a:r>
            <a:r>
              <a:rPr lang="ro-RO" dirty="0" err="1" smtClean="0"/>
              <a:t>ron</a:t>
            </a:r>
            <a:r>
              <a:rPr lang="ro-RO" dirty="0" smtClean="0"/>
              <a:t>/an)</a:t>
            </a:r>
            <a:endParaRPr lang="ro-RO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Teren baschet (260 </a:t>
            </a:r>
            <a:r>
              <a:rPr lang="ro-RO" dirty="0" err="1" smtClean="0"/>
              <a:t>ron</a:t>
            </a:r>
            <a:r>
              <a:rPr lang="ro-RO" dirty="0" smtClean="0"/>
              <a:t>)</a:t>
            </a:r>
            <a:endParaRPr lang="ro-RO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3352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Introducere ecusoane</a:t>
            </a:r>
            <a:endParaRPr lang="ro-RO" dirty="0"/>
          </a:p>
        </p:txBody>
      </p:sp>
      <p:sp>
        <p:nvSpPr>
          <p:cNvPr id="12" name="TextBox 11"/>
          <p:cNvSpPr txBox="1"/>
          <p:nvPr/>
        </p:nvSpPr>
        <p:spPr>
          <a:xfrm>
            <a:off x="5791200" y="3352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Site-ul școlii (292 </a:t>
            </a:r>
            <a:r>
              <a:rPr lang="ro-RO" dirty="0" err="1" smtClean="0"/>
              <a:t>ron</a:t>
            </a:r>
            <a:r>
              <a:rPr lang="ro-RO" dirty="0" smtClean="0"/>
              <a:t>/an) 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o-RO" sz="2200" b="1" dirty="0" smtClean="0"/>
              <a:t>PROIECTARE,</a:t>
            </a:r>
            <a:r>
              <a:rPr lang="ro-RO" sz="2200" dirty="0" smtClean="0"/>
              <a:t> </a:t>
            </a:r>
            <a:r>
              <a:rPr lang="ro-RO" sz="2200" b="1" dirty="0" smtClean="0"/>
              <a:t>ORGANIZARE,</a:t>
            </a:r>
            <a:r>
              <a:rPr lang="ro-RO" dirty="0" smtClean="0"/>
              <a:t> </a:t>
            </a:r>
            <a:r>
              <a:rPr lang="ro-RO" sz="2200" b="1" dirty="0" smtClean="0"/>
              <a:t>EVALUARE A</a:t>
            </a:r>
            <a:r>
              <a:rPr lang="ro-RO" sz="2200" dirty="0" smtClean="0"/>
              <a:t> </a:t>
            </a:r>
            <a:r>
              <a:rPr lang="ro-RO" sz="2200" b="1" dirty="0" smtClean="0"/>
              <a:t>PROCESULUI DE</a:t>
            </a:r>
            <a:r>
              <a:rPr lang="ro-RO" sz="2200" dirty="0" smtClean="0"/>
              <a:t> </a:t>
            </a:r>
            <a:r>
              <a:rPr lang="ro-RO" sz="2200" b="1" dirty="0" smtClean="0"/>
              <a:t>ÎNVĂŢĂMÂNT</a:t>
            </a:r>
            <a:endParaRPr lang="ro-RO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638800"/>
          </a:xfrm>
        </p:spPr>
        <p:txBody>
          <a:bodyPr>
            <a:normAutofit/>
          </a:bodyPr>
          <a:lstStyle/>
          <a:p>
            <a:r>
              <a:rPr lang="ro-RO" sz="2400" dirty="0" smtClean="0"/>
              <a:t>Optimizarea componenetelor structurale</a:t>
            </a:r>
          </a:p>
          <a:p>
            <a:r>
              <a:rPr lang="ro-RO" sz="1400" dirty="0" smtClean="0"/>
              <a:t>S-au elaborarea rapoartelor de analiză a muncii pe semestre și au prezentate în CA și CP</a:t>
            </a:r>
          </a:p>
          <a:p>
            <a:r>
              <a:rPr lang="ro-RO" sz="1400" dirty="0" smtClean="0"/>
              <a:t>S-au pregătit examenele naționale pentru clasa a VIII-a care s-au  desfășurat în condițiile impuse de metodologie</a:t>
            </a:r>
          </a:p>
          <a:p>
            <a:r>
              <a:rPr lang="ro-RO" sz="1400" dirty="0" smtClean="0"/>
              <a:t>S-au pregătit elevi pentru olimpiade si concursuri scolare, dar nu posed liste nominale si programe de pregătire ale acestor elevi</a:t>
            </a:r>
          </a:p>
          <a:p>
            <a:r>
              <a:rPr lang="ro-RO" sz="1400" dirty="0" smtClean="0"/>
              <a:t>S-a respectat planul - cadru si programele scolare, astfel s-a evitat situația în care în unele orare nu erau trecute ore din disciplina limba engleză . Pe fiecare catalog au fost atașate planuri cadru detaliate cu numărul minim și maxim de ore, schema orară și denumirea opționalului predat la clasă. </a:t>
            </a:r>
          </a:p>
          <a:p>
            <a:r>
              <a:rPr lang="ro-RO" sz="2400" dirty="0" smtClean="0"/>
              <a:t>Curriculum</a:t>
            </a:r>
          </a:p>
          <a:p>
            <a:r>
              <a:rPr lang="ro-RO" sz="1400" dirty="0" smtClean="0"/>
              <a:t>S-a întocmit proiectul de încadrare 2011-2012, fiecare titular este încadrat conform pregătirii și specializării </a:t>
            </a:r>
          </a:p>
          <a:p>
            <a:r>
              <a:rPr lang="ro-RO" sz="1400" dirty="0" smtClean="0"/>
              <a:t>S-a probat în Consiliul profesoral proiectul planului de scolarizare pe 2011-2012</a:t>
            </a:r>
          </a:p>
          <a:p>
            <a:r>
              <a:rPr lang="ro-RO" sz="1400" dirty="0" smtClean="0"/>
              <a:t>S-a aprobat în Consiliul profesoral oferta educațională și a fost popularizată prin afișarea ei pe site-ul școlii</a:t>
            </a:r>
          </a:p>
          <a:p>
            <a:r>
              <a:rPr lang="ro-RO" sz="1400" dirty="0" smtClean="0"/>
              <a:t>S-au facut acțiuni de informare a elevilor si părinților privind modalitatea de susținere a Evaluării Naționale clasa a VIII-a;</a:t>
            </a:r>
          </a:p>
          <a:p>
            <a:r>
              <a:rPr lang="ro-RO" sz="1400" dirty="0" smtClean="0"/>
              <a:t>S-a întocmit baza de date pentru clasele a VIII-a;</a:t>
            </a:r>
          </a:p>
          <a:p>
            <a:r>
              <a:rPr lang="ro-RO" sz="1400" dirty="0" smtClean="0"/>
              <a:t>Au fost făcute ședințe cu părinții, iar procesele verbale au fost notate în registrul unic de procese verbale;</a:t>
            </a:r>
          </a:p>
          <a:p>
            <a:r>
              <a:rPr lang="ro-RO" sz="1400" dirty="0" smtClean="0"/>
              <a:t>Au fost verificate cataloagele claselor a VIII-a, mediile acestora și s-au eliberat foi matricole;</a:t>
            </a:r>
          </a:p>
          <a:p>
            <a:r>
              <a:rPr lang="ro-RO" sz="1400" dirty="0" smtClean="0"/>
              <a:t>Au fost verificate și corectate toate cataloagele, numărul de greșeli a scazut față de semestrul I, demonstrând creșterea gradului de responsabilitate al profesorilor și diriginților</a:t>
            </a:r>
          </a:p>
          <a:p>
            <a:r>
              <a:rPr lang="ro-RO" sz="1400" dirty="0" smtClean="0"/>
              <a:t>Au fost completate și întocmite dosarelor personale ale elevilor</a:t>
            </a:r>
          </a:p>
          <a:p>
            <a:endParaRPr lang="ro-RO" sz="1400" dirty="0" smtClean="0"/>
          </a:p>
          <a:p>
            <a:endParaRPr lang="ro-RO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11206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8200" y="457200"/>
            <a:ext cx="4292600" cy="2971800"/>
          </a:xfrm>
          <a:prstGeom prst="rect">
            <a:avLst/>
          </a:prstGeom>
        </p:spPr>
      </p:pic>
      <p:pic>
        <p:nvPicPr>
          <p:cNvPr id="5" name="Picture 4" descr="P11107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57200"/>
            <a:ext cx="4191000" cy="2990850"/>
          </a:xfrm>
          <a:prstGeom prst="rect">
            <a:avLst/>
          </a:prstGeom>
        </p:spPr>
      </p:pic>
      <p:pic>
        <p:nvPicPr>
          <p:cNvPr id="6" name="Picture 5" descr="P11408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3962400"/>
            <a:ext cx="4191000" cy="2895600"/>
          </a:xfrm>
          <a:prstGeom prst="rect">
            <a:avLst/>
          </a:prstGeom>
        </p:spPr>
      </p:pic>
      <p:pic>
        <p:nvPicPr>
          <p:cNvPr id="8" name="Picture 7" descr="Captur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3962400"/>
            <a:ext cx="4287742" cy="289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152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Inlocuire gard intrare BRD (834 </a:t>
            </a:r>
            <a:r>
              <a:rPr lang="ro-RO" dirty="0" err="1" smtClean="0"/>
              <a:t>ron</a:t>
            </a:r>
            <a:r>
              <a:rPr lang="ro-RO" dirty="0" smtClean="0"/>
              <a:t>)</a:t>
            </a:r>
            <a:endParaRPr lang="ro-RO" dirty="0"/>
          </a:p>
        </p:txBody>
      </p:sp>
      <p:sp>
        <p:nvSpPr>
          <p:cNvPr id="9" name="TextBox 8"/>
          <p:cNvSpPr txBox="1"/>
          <p:nvPr/>
        </p:nvSpPr>
        <p:spPr>
          <a:xfrm>
            <a:off x="3276600" y="3657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Realizare rondouri flori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11203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533400"/>
            <a:ext cx="4267200" cy="2990850"/>
          </a:xfrm>
          <a:prstGeom prst="rect">
            <a:avLst/>
          </a:prstGeom>
        </p:spPr>
      </p:pic>
      <p:pic>
        <p:nvPicPr>
          <p:cNvPr id="5" name="Picture 4" descr="P11008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962400"/>
            <a:ext cx="4267200" cy="2895600"/>
          </a:xfrm>
          <a:prstGeom prst="rect">
            <a:avLst/>
          </a:prstGeom>
        </p:spPr>
      </p:pic>
      <p:pic>
        <p:nvPicPr>
          <p:cNvPr id="8" name="Picture 7" descr="P11303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533400"/>
            <a:ext cx="4292600" cy="3009900"/>
          </a:xfrm>
          <a:prstGeom prst="rect">
            <a:avLst/>
          </a:prstGeom>
        </p:spPr>
      </p:pic>
      <p:pic>
        <p:nvPicPr>
          <p:cNvPr id="9" name="Picture 8" descr="IMAG05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3962400"/>
            <a:ext cx="4343400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152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Realizare cabinet biologie</a:t>
            </a:r>
            <a:endParaRPr lang="ro-RO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36576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Modernizare cabinet matematică sponsorizare (125 </a:t>
            </a:r>
            <a:r>
              <a:rPr lang="ro-RO" dirty="0" err="1" smtClean="0"/>
              <a:t>ron</a:t>
            </a:r>
            <a:r>
              <a:rPr lang="ro-RO" dirty="0" smtClean="0"/>
              <a:t>)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11008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457200"/>
            <a:ext cx="4165600" cy="3124200"/>
          </a:xfrm>
          <a:prstGeom prst="rect">
            <a:avLst/>
          </a:prstGeom>
        </p:spPr>
      </p:pic>
      <p:pic>
        <p:nvPicPr>
          <p:cNvPr id="5" name="Picture 4" descr="P11008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457200"/>
            <a:ext cx="4216400" cy="3162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152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Inlocuire geam direcțiune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11206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457200"/>
            <a:ext cx="4267200" cy="3124200"/>
          </a:xfrm>
          <a:prstGeom prst="rect">
            <a:avLst/>
          </a:prstGeom>
        </p:spPr>
      </p:pic>
      <p:pic>
        <p:nvPicPr>
          <p:cNvPr id="3" name="Content Placeholder 3" descr="IMAG06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114800"/>
            <a:ext cx="426720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152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Reparare parchet sala de sport</a:t>
            </a:r>
            <a:endParaRPr lang="ro-RO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810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Realizare bancute in curtea scolii (280 </a:t>
            </a:r>
            <a:r>
              <a:rPr lang="ro-RO" dirty="0" err="1" smtClean="0"/>
              <a:t>ron</a:t>
            </a:r>
            <a:r>
              <a:rPr lang="ro-RO" dirty="0" smtClean="0"/>
              <a:t>)</a:t>
            </a:r>
            <a:endParaRPr lang="ro-RO" dirty="0"/>
          </a:p>
        </p:txBody>
      </p:sp>
      <p:pic>
        <p:nvPicPr>
          <p:cNvPr id="7" name="Picture 6" descr="WP_000478 (Small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49800" y="457200"/>
            <a:ext cx="4165600" cy="3124200"/>
          </a:xfrm>
          <a:prstGeom prst="rect">
            <a:avLst/>
          </a:prstGeom>
        </p:spPr>
      </p:pic>
      <p:pic>
        <p:nvPicPr>
          <p:cNvPr id="8" name="Picture 7" descr="WP_000477 (Small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4095750"/>
            <a:ext cx="4216400" cy="2762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81600" y="3810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Reabilitare ateliere (150 </a:t>
            </a:r>
            <a:r>
              <a:rPr lang="ro-RO" dirty="0" err="1" smtClean="0"/>
              <a:t>ron</a:t>
            </a:r>
            <a:r>
              <a:rPr lang="ro-RO" dirty="0" smtClean="0"/>
              <a:t>)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11004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4245684" cy="2819400"/>
          </a:xfrm>
        </p:spPr>
      </p:pic>
      <p:pic>
        <p:nvPicPr>
          <p:cNvPr id="6" name="Picture 5" descr="WP_0004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52400"/>
            <a:ext cx="4114800" cy="2819400"/>
          </a:xfrm>
          <a:prstGeom prst="rect">
            <a:avLst/>
          </a:prstGeom>
        </p:spPr>
      </p:pic>
      <p:pic>
        <p:nvPicPr>
          <p:cNvPr id="7" name="Picture 6" descr="WP_0004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3581400"/>
            <a:ext cx="4114800" cy="3086100"/>
          </a:xfrm>
          <a:prstGeom prst="rect">
            <a:avLst/>
          </a:prstGeom>
        </p:spPr>
      </p:pic>
      <p:pic>
        <p:nvPicPr>
          <p:cNvPr id="8" name="Picture 7" descr="WP_000469 (Small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581400"/>
            <a:ext cx="4114800" cy="3086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0" y="3048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Reabilitare fatada cladire corp D (1700 </a:t>
            </a:r>
            <a:r>
              <a:rPr lang="ro-RO" dirty="0" err="1" smtClean="0"/>
              <a:t>ron</a:t>
            </a:r>
            <a:r>
              <a:rPr lang="ro-RO" dirty="0" smtClean="0"/>
              <a:t>)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P_0000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4191000" cy="2705100"/>
          </a:xfrm>
          <a:prstGeom prst="rect">
            <a:avLst/>
          </a:prstGeom>
        </p:spPr>
      </p:pic>
      <p:pic>
        <p:nvPicPr>
          <p:cNvPr id="6" name="Picture 5" descr="WP_0000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657600"/>
            <a:ext cx="4267200" cy="3200400"/>
          </a:xfrm>
          <a:prstGeom prst="rect">
            <a:avLst/>
          </a:prstGeom>
        </p:spPr>
      </p:pic>
      <p:pic>
        <p:nvPicPr>
          <p:cNvPr id="7" name="Picture 6" descr="WP_0004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638550"/>
            <a:ext cx="4292600" cy="3219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1524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Construire magazie materiale (300 </a:t>
            </a:r>
            <a:r>
              <a:rPr lang="ro-RO" dirty="0" err="1" smtClean="0"/>
              <a:t>ron</a:t>
            </a:r>
            <a:r>
              <a:rPr lang="ro-RO" dirty="0" smtClean="0"/>
              <a:t>)</a:t>
            </a:r>
            <a:endParaRPr lang="ro-RO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3276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Demolare cladire laboratoare</a:t>
            </a:r>
            <a:endParaRPr lang="ro-RO" dirty="0"/>
          </a:p>
        </p:txBody>
      </p:sp>
      <p:pic>
        <p:nvPicPr>
          <p:cNvPr id="9" name="Picture 8" descr="WP_000476 (Small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457200"/>
            <a:ext cx="42926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11408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1700" y="457200"/>
            <a:ext cx="4267200" cy="3200400"/>
          </a:xfrm>
        </p:spPr>
      </p:pic>
      <p:sp>
        <p:nvSpPr>
          <p:cNvPr id="5" name="TextBox 4"/>
          <p:cNvSpPr txBox="1"/>
          <p:nvPr/>
        </p:nvSpPr>
        <p:spPr>
          <a:xfrm>
            <a:off x="3352800" y="152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Vopsire gard (294 </a:t>
            </a:r>
            <a:r>
              <a:rPr lang="ro-RO" dirty="0" err="1" smtClean="0"/>
              <a:t>ron</a:t>
            </a:r>
            <a:r>
              <a:rPr lang="ro-RO" dirty="0" smtClean="0"/>
              <a:t>)</a:t>
            </a:r>
            <a:endParaRPr lang="ro-RO" dirty="0"/>
          </a:p>
        </p:txBody>
      </p:sp>
      <p:pic>
        <p:nvPicPr>
          <p:cNvPr id="6" name="Picture 5" descr="WP_000480 (Small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57200"/>
            <a:ext cx="4267200" cy="3200400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457200" y="4191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Total cheltuieli: 6.083 </a:t>
            </a:r>
            <a:r>
              <a:rPr lang="ro-RO" dirty="0" err="1" smtClean="0"/>
              <a:t>ron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o-RO" sz="2200" b="1" dirty="0" smtClean="0"/>
              <a:t/>
            </a:r>
            <a:br>
              <a:rPr lang="ro-RO" sz="2200" b="1" dirty="0" smtClean="0"/>
            </a:br>
            <a:r>
              <a:rPr lang="ro-RO" sz="2200" b="1" dirty="0" smtClean="0"/>
              <a:t/>
            </a:r>
            <a:br>
              <a:rPr lang="ro-RO" sz="2200" b="1" dirty="0" smtClean="0"/>
            </a:br>
            <a:r>
              <a:rPr lang="ro-RO" sz="2700" b="1" dirty="0" smtClean="0"/>
              <a:t>COORDONAREA</a:t>
            </a:r>
            <a:r>
              <a:rPr lang="ro-RO" sz="2700" dirty="0" smtClean="0"/>
              <a:t> </a:t>
            </a:r>
            <a:r>
              <a:rPr lang="ro-RO" sz="2700" b="1" dirty="0" smtClean="0"/>
              <a:t>ŞI CONSILIEREA</a:t>
            </a:r>
            <a:r>
              <a:rPr lang="ro-RO" sz="2700" dirty="0" smtClean="0"/>
              <a:t> </a:t>
            </a:r>
            <a:r>
              <a:rPr lang="ro-RO" sz="2700" b="1" dirty="0" smtClean="0"/>
              <a:t>MANAGERIALĂ</a:t>
            </a:r>
            <a:r>
              <a:rPr lang="ro-RO" dirty="0" smtClean="0"/>
              <a:t/>
            </a:r>
            <a:br>
              <a:rPr lang="ro-RO" dirty="0" smtClean="0"/>
            </a:b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15000"/>
          </a:xfrm>
        </p:spPr>
        <p:txBody>
          <a:bodyPr>
            <a:normAutofit lnSpcReduction="10000"/>
          </a:bodyPr>
          <a:lstStyle/>
          <a:p>
            <a:r>
              <a:rPr lang="ro-RO" dirty="0" smtClean="0"/>
              <a:t>Asigurarea circulației informației</a:t>
            </a:r>
          </a:p>
          <a:p>
            <a:r>
              <a:rPr lang="ro-RO" sz="1400" dirty="0" smtClean="0"/>
              <a:t>În cancelarie, secretariat, bibliotecă, în cabinetul de consiliere scolară au fost realizate centre de informare rapidă, eficientă, cu noutăți specifice activității.</a:t>
            </a:r>
          </a:p>
          <a:p>
            <a:r>
              <a:rPr lang="ro-RO" sz="1400" dirty="0" smtClean="0"/>
              <a:t>Toate cadrele didactice si elevii au avut permanent acces la documente, materiale de strictă necesitate: Legea Educației Naționale, Statutul personalului didactic, Planul-cadru, programe scolare, descriptori de performanță, presa de specialitate, Regulamentul de ordine interioară, Regulamentul de organizare si funcționare a unităților din învățământul preuniversitar, planurile manageriale, literatura de specialitate si metodică etc.</a:t>
            </a:r>
          </a:p>
          <a:p>
            <a:r>
              <a:rPr lang="ro-RO" dirty="0" smtClean="0"/>
              <a:t>Optimizarea activității manageriale</a:t>
            </a:r>
          </a:p>
          <a:p>
            <a:r>
              <a:rPr lang="ro-RO" sz="1400" dirty="0" smtClean="0"/>
              <a:t>Au fost stabilite unele persoane care pot efectua îndrumarea si controlul, prin delegarea de autoritate</a:t>
            </a:r>
          </a:p>
          <a:p>
            <a:r>
              <a:rPr lang="ro-RO" dirty="0" smtClean="0"/>
              <a:t>Îndrumare și control în procesul de învățare</a:t>
            </a:r>
          </a:p>
          <a:p>
            <a:r>
              <a:rPr lang="ro-RO" sz="1400" dirty="0" smtClean="0"/>
              <a:t>Au fost verificate planificările, proiectele didactice, materialele didactice pe semestrul II</a:t>
            </a:r>
          </a:p>
          <a:p>
            <a:r>
              <a:rPr lang="ro-RO" sz="1400" dirty="0" smtClean="0"/>
              <a:t>Au fost monitorizate și evaluate rezultatele olimpiadelor scolare, concursurilor sportive si artistice</a:t>
            </a:r>
          </a:p>
          <a:p>
            <a:r>
              <a:rPr lang="ro-RO" sz="2800" dirty="0" smtClean="0"/>
              <a:t>Îndrumare și control în compartimente</a:t>
            </a:r>
          </a:p>
          <a:p>
            <a:r>
              <a:rPr lang="ro-RO" sz="1700" dirty="0" smtClean="0"/>
              <a:t>A fost asigurat circuitul normal al informaţiilor si documentelor în relaţia cu ISJ, Consiliul Local, Direcţia de Finanţe Publice, Banci, alte instituţii sau persoane juridice.</a:t>
            </a:r>
          </a:p>
          <a:p>
            <a:r>
              <a:rPr lang="ro-RO" sz="2800" dirty="0" smtClean="0"/>
              <a:t>Realizarea climatului socio-afectiv optim</a:t>
            </a:r>
          </a:p>
          <a:p>
            <a:r>
              <a:rPr lang="ro-RO" sz="1500" dirty="0" smtClean="0"/>
              <a:t>A fost optimizat comportamentul cadrelor didactice, elevilor, întregului personal al şcolii.</a:t>
            </a:r>
          </a:p>
          <a:p>
            <a:r>
              <a:rPr lang="ro-RO" sz="1500" dirty="0" smtClean="0"/>
              <a:t>A fost optimizată relaţia profesor-elev, profesor-părinte, şcoală-comunitate</a:t>
            </a:r>
          </a:p>
          <a:p>
            <a:pPr>
              <a:buNone/>
            </a:pPr>
            <a:endParaRPr lang="ro-RO" sz="1800" dirty="0" smtClean="0"/>
          </a:p>
          <a:p>
            <a:pPr>
              <a:buNone/>
            </a:pPr>
            <a:endParaRPr lang="ro-RO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o-RO" dirty="0" smtClean="0"/>
              <a:t>Anexe: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495800"/>
          </a:xfrm>
        </p:spPr>
        <p:txBody>
          <a:bodyPr>
            <a:normAutofit fontScale="62500" lnSpcReduction="20000"/>
          </a:bodyPr>
          <a:lstStyle/>
          <a:p>
            <a:r>
              <a:rPr lang="ro-RO" dirty="0" smtClean="0"/>
              <a:t>Raportul de activitate al Comisiei metodice ”Limbă și comunicare”;</a:t>
            </a:r>
          </a:p>
          <a:p>
            <a:r>
              <a:rPr lang="ro-RO" dirty="0" smtClean="0"/>
              <a:t>Raportul de activitate al Comisiei metodice ”Matematică și științe”;</a:t>
            </a:r>
          </a:p>
          <a:p>
            <a:r>
              <a:rPr lang="ro-RO" dirty="0" smtClean="0"/>
              <a:t>Raportul de activitate al Comisiei metodice ”Om și societate”;</a:t>
            </a:r>
          </a:p>
          <a:p>
            <a:r>
              <a:rPr lang="ro-RO" dirty="0" smtClean="0"/>
              <a:t>Raportul de activitate al Comisiei metodice ”Sport, arte și tehnologii”;</a:t>
            </a:r>
          </a:p>
          <a:p>
            <a:r>
              <a:rPr lang="ro-RO" dirty="0" smtClean="0"/>
              <a:t>Raportul de activitate al Comisiei metodice a educatoarelor;</a:t>
            </a:r>
          </a:p>
          <a:p>
            <a:r>
              <a:rPr lang="ro-RO" dirty="0" smtClean="0"/>
              <a:t>Raportul de activitate al Comisiei metodice a învățătoarelor;</a:t>
            </a:r>
          </a:p>
          <a:p>
            <a:r>
              <a:rPr lang="ro-RO" dirty="0" smtClean="0"/>
              <a:t>Raportul de activitate al Comisiei metodice a diriginților;</a:t>
            </a:r>
          </a:p>
          <a:p>
            <a:r>
              <a:rPr lang="ro-RO" dirty="0" smtClean="0"/>
              <a:t>Raportul de activitate al Consilierului Educativ;</a:t>
            </a:r>
          </a:p>
          <a:p>
            <a:r>
              <a:rPr lang="ro-RO" dirty="0" smtClean="0"/>
              <a:t>Raportul de activitate al responsabilului cu perfecționarea cadrelor didactice;</a:t>
            </a:r>
          </a:p>
          <a:p>
            <a:r>
              <a:rPr lang="ro-RO" dirty="0" smtClean="0"/>
              <a:t>Raportul de activitate al psihologului școlar;</a:t>
            </a:r>
          </a:p>
          <a:p>
            <a:r>
              <a:rPr lang="ro-RO" dirty="0" smtClean="0"/>
              <a:t>Raportul de activitate al logopedului;</a:t>
            </a:r>
          </a:p>
          <a:p>
            <a:r>
              <a:rPr lang="ro-RO" dirty="0" smtClean="0"/>
              <a:t>Raportul de activitate al profesorului itinerant;</a:t>
            </a:r>
          </a:p>
          <a:p>
            <a:r>
              <a:rPr lang="ro-RO" dirty="0" smtClean="0"/>
              <a:t>Raportul de activitate al bibliotecarului – responsabil CDI;</a:t>
            </a:r>
          </a:p>
          <a:p>
            <a:r>
              <a:rPr lang="ro-RO" dirty="0" smtClean="0"/>
              <a:t>Raportul de activitate al directorului adjunct</a:t>
            </a:r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endParaRPr lang="ro-RO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601980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4400" dirty="0" smtClean="0">
                <a:latin typeface="+mj-lt"/>
                <a:ea typeface="+mj-ea"/>
                <a:cs typeface="+mj-cs"/>
              </a:rPr>
              <a:t>Director: Rus Vasile Gabriel</a:t>
            </a:r>
            <a:endParaRPr kumimoji="0" lang="ro-R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ro-RO" sz="4800" dirty="0" smtClean="0"/>
              <a:t>Managementul calității</a:t>
            </a:r>
          </a:p>
          <a:p>
            <a:r>
              <a:rPr lang="ro-RO" sz="2400" dirty="0" smtClean="0"/>
              <a:t>Au fost implicarea un număr mare de elevi într-o gamă largă de concursuri (sportive, pe discipline, interdiscipline)</a:t>
            </a:r>
          </a:p>
          <a:p>
            <a:r>
              <a:rPr lang="ro-RO" sz="2400" dirty="0" smtClean="0"/>
              <a:t>Părinții si elevii au vizualizat notele, absențele, diverse materiale educaționale postate pe </a:t>
            </a:r>
            <a:r>
              <a:rPr lang="ro-RO" sz="2400" u="sng" dirty="0" smtClean="0">
                <a:hlinkClick r:id="rId2"/>
              </a:rPr>
              <a:t>http://www.scoalagrigoresilasi.ro</a:t>
            </a:r>
            <a:r>
              <a:rPr lang="ro-RO" sz="2400" dirty="0" smtClean="0"/>
              <a:t>  și în catalogul online</a:t>
            </a:r>
          </a:p>
          <a:p>
            <a:r>
              <a:rPr lang="ro-RO" sz="2400" dirty="0" smtClean="0"/>
              <a:t>Au fost pregătite cabinetele, laboratoarele și biblioteca pentru desfăsurarea activităților educative</a:t>
            </a:r>
          </a:p>
          <a:p>
            <a:r>
              <a:rPr lang="ro-RO" sz="2400" dirty="0" smtClean="0"/>
              <a:t>Au fost procurate si distribuite materiale care vizează evaluarea rezultatelor scolare</a:t>
            </a:r>
          </a:p>
          <a:p>
            <a:r>
              <a:rPr lang="ro-RO" sz="2400" dirty="0" smtClean="0"/>
              <a:t>Au fost reparate/verificate/înlocuite instalațiilor electrice, sanitare, termice</a:t>
            </a:r>
          </a:p>
          <a:p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Evaluare Națională 2011</a:t>
            </a:r>
            <a:endParaRPr lang="ro-RO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676400"/>
          <a:ext cx="868680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7724"/>
                <a:gridCol w="1198179"/>
                <a:gridCol w="1347952"/>
                <a:gridCol w="2052145"/>
                <a:gridCol w="259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Elevi</a:t>
                      </a:r>
                      <a:r>
                        <a:rPr lang="ro-RO" baseline="0" dirty="0" smtClean="0"/>
                        <a:t> înscriși la început de an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Absolvenți iunie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Înscriși</a:t>
                      </a:r>
                      <a:r>
                        <a:rPr lang="ro-RO" baseline="0" dirty="0" smtClean="0"/>
                        <a:t> la EN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Prezenți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Promovați  </a:t>
                      </a:r>
                    </a:p>
                    <a:p>
                      <a:pPr algn="ctr"/>
                      <a:r>
                        <a:rPr lang="ro-RO" dirty="0" smtClean="0"/>
                        <a:t>(care</a:t>
                      </a:r>
                      <a:r>
                        <a:rPr lang="ro-RO" baseline="0" dirty="0" smtClean="0"/>
                        <a:t> au obținut media 5</a:t>
                      </a:r>
                      <a:r>
                        <a:rPr lang="ro-RO" dirty="0" smtClean="0"/>
                        <a:t>)</a:t>
                      </a:r>
                    </a:p>
                    <a:p>
                      <a:pPr algn="ctr"/>
                      <a:endParaRPr lang="ro-R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78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/>
                        <a:t>62 (79,48%)</a:t>
                      </a:r>
                      <a:endParaRPr lang="ro-R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304800" y="3733800"/>
          <a:ext cx="8686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219200"/>
                <a:gridCol w="1219200"/>
                <a:gridCol w="1219200"/>
                <a:gridCol w="1219200"/>
                <a:gridCol w="1295400"/>
                <a:gridCol w="1143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Înscriși</a:t>
                      </a:r>
                      <a:r>
                        <a:rPr lang="ro-RO" baseline="0" dirty="0" smtClean="0"/>
                        <a:t> la EN</a:t>
                      </a:r>
                      <a:endParaRPr lang="ro-RO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Sub 5</a:t>
                      </a:r>
                      <a:endParaRPr lang="ro-RO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5-6</a:t>
                      </a:r>
                      <a:endParaRPr lang="ro-RO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6-7</a:t>
                      </a:r>
                      <a:endParaRPr lang="ro-RO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7-8</a:t>
                      </a:r>
                      <a:endParaRPr lang="ro-RO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8-9</a:t>
                      </a:r>
                      <a:endParaRPr lang="ro-RO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9-10</a:t>
                      </a:r>
                      <a:endParaRPr lang="ro-R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7</a:t>
                      </a:r>
                      <a:r>
                        <a:rPr lang="en-US" dirty="0" smtClean="0"/>
                        <a:t>9</a:t>
                      </a:r>
                      <a:endParaRPr lang="ro-R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o-R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o-R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o-R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o-R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o-R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o-R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Română 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dirty="0" smtClean="0"/>
                        <a:t>11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13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15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20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14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6</a:t>
                      </a:r>
                      <a:endParaRPr lang="ro-R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Matematică 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28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37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4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5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2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2</a:t>
                      </a:r>
                      <a:endParaRPr lang="ro-R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Maternă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0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2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3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5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12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3</a:t>
                      </a:r>
                      <a:endParaRPr lang="ro-RO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Admitere 2011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715000"/>
          </a:xfrm>
        </p:spPr>
        <p:txBody>
          <a:bodyPr>
            <a:normAutofit/>
          </a:bodyPr>
          <a:lstStyle/>
          <a:p>
            <a:r>
              <a:rPr lang="ro-RO" sz="1600" dirty="0" smtClean="0"/>
              <a:t>Repartizați în prima etapă – 78 (50 elevi la licee f bune 64,10%) + 16 (20,51%) la alte licee</a:t>
            </a:r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endParaRPr lang="ro-RO" dirty="0" smtClean="0"/>
          </a:p>
          <a:p>
            <a:endParaRPr lang="ro-RO" sz="2000" dirty="0" smtClean="0"/>
          </a:p>
          <a:p>
            <a:r>
              <a:rPr lang="ro-RO" sz="2000" dirty="0" smtClean="0"/>
              <a:t>Repartizați în ultima etapă – 8</a:t>
            </a:r>
          </a:p>
          <a:p>
            <a:r>
              <a:rPr lang="ro-RO" sz="2000" dirty="0" smtClean="0"/>
              <a:t>E</a:t>
            </a:r>
            <a:r>
              <a:rPr lang="ro-RO" sz="2000" dirty="0" smtClean="0"/>
              <a:t>levi care au plecat în străinătate -2</a:t>
            </a:r>
            <a:endParaRPr lang="ro-RO" sz="200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457200" y="1219200"/>
          <a:ext cx="8305801" cy="4443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533400"/>
                <a:gridCol w="2971800"/>
                <a:gridCol w="726053"/>
                <a:gridCol w="2317898"/>
                <a:gridCol w="689850"/>
              </a:tblGrid>
              <a:tr h="494297"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/>
                        <a:t>Număr</a:t>
                      </a:r>
                      <a:r>
                        <a:rPr lang="ro-RO" sz="1400" baseline="0" dirty="0" smtClean="0"/>
                        <a:t> elevi</a:t>
                      </a:r>
                      <a:endParaRPr lang="ro-R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/>
                        <a:t>Liceul </a:t>
                      </a:r>
                      <a:endParaRPr lang="ro-R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/>
                        <a:t>Județul</a:t>
                      </a:r>
                      <a:r>
                        <a:rPr lang="ro-RO" sz="1400" baseline="0" dirty="0" smtClean="0"/>
                        <a:t> </a:t>
                      </a:r>
                      <a:endParaRPr lang="ro-R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/>
                        <a:t>Specializarea </a:t>
                      </a:r>
                      <a:endParaRPr lang="ro-R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dirty="0" smtClean="0"/>
                        <a:t>Obs.</a:t>
                      </a:r>
                      <a:endParaRPr lang="ro-RO" sz="1400" dirty="0"/>
                    </a:p>
                  </a:txBody>
                  <a:tcPr/>
                </a:tc>
              </a:tr>
              <a:tr h="261687">
                <a:tc rowSpan="5">
                  <a:txBody>
                    <a:bodyPr/>
                    <a:lstStyle/>
                    <a:p>
                      <a:pPr algn="ctr"/>
                      <a:endParaRPr lang="ro-RO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ro-RO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o-RO" sz="1100" dirty="0" smtClean="0">
                          <a:solidFill>
                            <a:srgbClr val="FF0000"/>
                          </a:solidFill>
                        </a:rPr>
                        <a:t>33</a:t>
                      </a:r>
                      <a:endParaRPr lang="ro-RO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100" dirty="0" smtClean="0"/>
                        <a:t>11</a:t>
                      </a:r>
                      <a:endParaRPr lang="ro-RO" sz="1100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ro-RO" sz="1100" dirty="0" smtClean="0"/>
                        <a:t>C.N. Petru Rareș Beclean</a:t>
                      </a:r>
                      <a:endParaRPr lang="ro-RO" sz="1100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ro-RO" sz="1100" dirty="0" smtClean="0"/>
                        <a:t>BN</a:t>
                      </a:r>
                      <a:endParaRPr lang="ro-R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100" dirty="0" smtClean="0"/>
                        <a:t>Filologie</a:t>
                      </a:r>
                      <a:endParaRPr lang="ro-R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1100"/>
                    </a:p>
                  </a:txBody>
                  <a:tcPr/>
                </a:tc>
              </a:tr>
              <a:tr h="261687">
                <a:tc v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100" dirty="0" smtClean="0"/>
                        <a:t>3</a:t>
                      </a:r>
                      <a:endParaRPr lang="ro-RO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o-RO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o-R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100" dirty="0" smtClean="0"/>
                        <a:t>Economic</a:t>
                      </a:r>
                      <a:endParaRPr lang="ro-R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1100" dirty="0"/>
                    </a:p>
                  </a:txBody>
                  <a:tcPr/>
                </a:tc>
              </a:tr>
              <a:tr h="261687">
                <a:tc v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100" dirty="0" smtClean="0"/>
                        <a:t>4</a:t>
                      </a:r>
                      <a:endParaRPr lang="ro-RO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o-RO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o-R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100" dirty="0" smtClean="0"/>
                        <a:t>Științe sociale</a:t>
                      </a:r>
                      <a:endParaRPr lang="ro-R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1100" dirty="0"/>
                    </a:p>
                  </a:txBody>
                  <a:tcPr/>
                </a:tc>
              </a:tr>
              <a:tr h="261687">
                <a:tc v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100" dirty="0" smtClean="0"/>
                        <a:t>6</a:t>
                      </a:r>
                      <a:endParaRPr lang="ro-RO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o-RO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o-R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100" dirty="0" smtClean="0"/>
                        <a:t>Matematică - informatică</a:t>
                      </a:r>
                      <a:endParaRPr lang="ro-R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1100" dirty="0"/>
                    </a:p>
                  </a:txBody>
                  <a:tcPr/>
                </a:tc>
              </a:tr>
              <a:tr h="261687">
                <a:tc vMerge="1">
                  <a:txBody>
                    <a:bodyPr/>
                    <a:lstStyle/>
                    <a:p>
                      <a:pPr algn="ctr"/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100" dirty="0" smtClean="0"/>
                        <a:t>9</a:t>
                      </a:r>
                      <a:endParaRPr lang="ro-RO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o-RO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o-R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100" dirty="0" smtClean="0"/>
                        <a:t>Științe ale naturii</a:t>
                      </a:r>
                      <a:endParaRPr lang="ro-R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1100" dirty="0"/>
                    </a:p>
                  </a:txBody>
                  <a:tcPr/>
                </a:tc>
              </a:tr>
              <a:tr h="261687">
                <a:tc rowSpan="2">
                  <a:txBody>
                    <a:bodyPr/>
                    <a:lstStyle/>
                    <a:p>
                      <a:pPr algn="ctr"/>
                      <a:r>
                        <a:rPr lang="ro-RO" sz="11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o-RO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100" dirty="0" smtClean="0"/>
                        <a:t>4</a:t>
                      </a:r>
                      <a:endParaRPr lang="ro-RO" sz="11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o-RO" sz="1100" dirty="0" smtClean="0"/>
                        <a:t>C.N.</a:t>
                      </a:r>
                      <a:r>
                        <a:rPr lang="ro-RO" sz="1100" baseline="0" dirty="0" smtClean="0"/>
                        <a:t> Andrei Mureșanu Bistrița</a:t>
                      </a:r>
                      <a:endParaRPr lang="ro-RO" sz="11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o-RO" sz="1100" dirty="0" smtClean="0"/>
                        <a:t>BN</a:t>
                      </a:r>
                      <a:endParaRPr lang="ro-R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100" dirty="0" smtClean="0"/>
                        <a:t>Științe ale naturii</a:t>
                      </a:r>
                      <a:endParaRPr lang="ro-R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1100" dirty="0"/>
                    </a:p>
                  </a:txBody>
                  <a:tcPr/>
                </a:tc>
              </a:tr>
              <a:tr h="261687">
                <a:tc vMerge="1"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100" dirty="0" smtClean="0"/>
                        <a:t>1</a:t>
                      </a:r>
                      <a:endParaRPr lang="ro-RO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100" dirty="0" smtClean="0"/>
                        <a:t>Filologie</a:t>
                      </a:r>
                      <a:endParaRPr lang="ro-R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1100" dirty="0"/>
                    </a:p>
                  </a:txBody>
                  <a:tcPr/>
                </a:tc>
              </a:tr>
              <a:tr h="261687">
                <a:tc>
                  <a:txBody>
                    <a:bodyPr/>
                    <a:lstStyle/>
                    <a:p>
                      <a:pPr algn="ctr"/>
                      <a:r>
                        <a:rPr lang="ro-RO" sz="11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o-RO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100" dirty="0" smtClean="0"/>
                        <a:t>1</a:t>
                      </a:r>
                      <a:endParaRPr lang="ro-R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100" dirty="0" smtClean="0"/>
                        <a:t>Liceul Teoretic </a:t>
                      </a:r>
                      <a:r>
                        <a:rPr lang="ro-RO" sz="1100" dirty="0" err="1" smtClean="0"/>
                        <a:t>Bathory</a:t>
                      </a:r>
                      <a:r>
                        <a:rPr lang="ro-RO" sz="1100" dirty="0" smtClean="0"/>
                        <a:t> Istvan Cluj-Napoca</a:t>
                      </a:r>
                      <a:endParaRPr lang="ro-R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100" dirty="0" smtClean="0"/>
                        <a:t>CJ</a:t>
                      </a:r>
                      <a:endParaRPr lang="ro-R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100" dirty="0" smtClean="0"/>
                        <a:t>Științe ale naturii</a:t>
                      </a:r>
                      <a:endParaRPr lang="ro-R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1100" dirty="0"/>
                    </a:p>
                  </a:txBody>
                  <a:tcPr/>
                </a:tc>
              </a:tr>
              <a:tr h="261687">
                <a:tc>
                  <a:txBody>
                    <a:bodyPr/>
                    <a:lstStyle/>
                    <a:p>
                      <a:pPr algn="ctr"/>
                      <a:r>
                        <a:rPr lang="ro-RO" sz="11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o-RO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100" dirty="0" smtClean="0"/>
                        <a:t>2</a:t>
                      </a:r>
                      <a:endParaRPr lang="ro-R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100" dirty="0" smtClean="0"/>
                        <a:t>Liceul Teoretic  Petru Maior Gherla</a:t>
                      </a:r>
                      <a:endParaRPr lang="ro-R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100" dirty="0" smtClean="0"/>
                        <a:t>CJ</a:t>
                      </a:r>
                      <a:endParaRPr lang="ro-R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100" dirty="0" smtClean="0"/>
                        <a:t>Științe ale naturii</a:t>
                      </a:r>
                      <a:endParaRPr lang="ro-R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1100" dirty="0"/>
                    </a:p>
                  </a:txBody>
                  <a:tcPr/>
                </a:tc>
              </a:tr>
              <a:tr h="261687">
                <a:tc>
                  <a:txBody>
                    <a:bodyPr/>
                    <a:lstStyle/>
                    <a:p>
                      <a:pPr algn="ctr"/>
                      <a:r>
                        <a:rPr lang="ro-RO" sz="11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ro-RO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100" dirty="0" smtClean="0"/>
                        <a:t>9</a:t>
                      </a:r>
                      <a:endParaRPr lang="ro-R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100" dirty="0" smtClean="0"/>
                        <a:t>Licee Vocaționale</a:t>
                      </a:r>
                      <a:r>
                        <a:rPr lang="ro-RO" sz="1100" baseline="0" dirty="0" smtClean="0"/>
                        <a:t> </a:t>
                      </a:r>
                      <a:endParaRPr lang="ro-R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1100" dirty="0"/>
                    </a:p>
                  </a:txBody>
                  <a:tcPr/>
                </a:tc>
              </a:tr>
              <a:tr h="261687">
                <a:tc rowSpan="2">
                  <a:txBody>
                    <a:bodyPr/>
                    <a:lstStyle/>
                    <a:p>
                      <a:pPr algn="ctr"/>
                      <a:r>
                        <a:rPr lang="ro-RO" sz="1100" dirty="0" smtClean="0"/>
                        <a:t>12</a:t>
                      </a:r>
                      <a:endParaRPr lang="ro-R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1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ro-RO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o-RO" sz="1100" dirty="0" smtClean="0"/>
                        <a:t>Grup Școlar Henri Coandă Beclean</a:t>
                      </a:r>
                      <a:endParaRPr lang="ro-RO" sz="11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o-RO" sz="1100" dirty="0" smtClean="0"/>
                        <a:t>BN</a:t>
                      </a:r>
                      <a:endParaRPr lang="ro-R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100" dirty="0" smtClean="0"/>
                        <a:t>Economic </a:t>
                      </a:r>
                      <a:endParaRPr lang="ro-R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1100" dirty="0"/>
                    </a:p>
                  </a:txBody>
                  <a:tcPr/>
                </a:tc>
              </a:tr>
              <a:tr h="261687">
                <a:tc vMerge="1"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100" dirty="0" smtClean="0"/>
                        <a:t>2</a:t>
                      </a:r>
                      <a:endParaRPr lang="ro-RO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100" dirty="0" smtClean="0"/>
                        <a:t>Mecanica </a:t>
                      </a:r>
                      <a:endParaRPr lang="ro-R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1100" dirty="0"/>
                    </a:p>
                  </a:txBody>
                  <a:tcPr/>
                </a:tc>
              </a:tr>
              <a:tr h="261687">
                <a:tc rowSpan="3">
                  <a:txBody>
                    <a:bodyPr/>
                    <a:lstStyle/>
                    <a:p>
                      <a:pPr algn="ctr"/>
                      <a:endParaRPr lang="ro-RO" sz="1100" dirty="0" smtClean="0"/>
                    </a:p>
                    <a:p>
                      <a:pPr algn="ctr"/>
                      <a:r>
                        <a:rPr lang="ro-RO" sz="1100" dirty="0" smtClean="0"/>
                        <a:t>17</a:t>
                      </a:r>
                      <a:endParaRPr lang="ro-R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100" dirty="0" smtClean="0"/>
                        <a:t>7</a:t>
                      </a:r>
                      <a:endParaRPr lang="ro-RO" sz="11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o-RO" sz="1100" dirty="0" smtClean="0"/>
                        <a:t>Grup Școlar Agricol Beclean</a:t>
                      </a:r>
                      <a:endParaRPr lang="ro-RO" sz="11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o-RO" sz="1100" dirty="0" smtClean="0"/>
                        <a:t>BN</a:t>
                      </a:r>
                      <a:endParaRPr lang="ro-R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100" dirty="0" smtClean="0"/>
                        <a:t>Protecția mediului</a:t>
                      </a:r>
                      <a:endParaRPr lang="ro-R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1100" dirty="0"/>
                    </a:p>
                  </a:txBody>
                  <a:tcPr/>
                </a:tc>
              </a:tr>
              <a:tr h="261687">
                <a:tc vMerge="1">
                  <a:txBody>
                    <a:bodyPr/>
                    <a:lstStyle/>
                    <a:p>
                      <a:pPr algn="ctr"/>
                      <a:endParaRPr lang="ro-R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1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o-RO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o-RO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o-R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100" dirty="0" smtClean="0"/>
                        <a:t>Economic</a:t>
                      </a:r>
                      <a:endParaRPr lang="ro-R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1100" dirty="0"/>
                    </a:p>
                  </a:txBody>
                  <a:tcPr/>
                </a:tc>
              </a:tr>
              <a:tr h="261687">
                <a:tc vMerge="1">
                  <a:txBody>
                    <a:bodyPr/>
                    <a:lstStyle/>
                    <a:p>
                      <a:pPr algn="ctr"/>
                      <a:endParaRPr lang="ro-R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100" dirty="0" smtClean="0"/>
                        <a:t>2+</a:t>
                      </a:r>
                      <a:r>
                        <a:rPr lang="ro-RO" sz="1100" dirty="0" err="1" smtClean="0"/>
                        <a:t>2</a:t>
                      </a:r>
                      <a:endParaRPr lang="ro-RO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o-RO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o-R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100" dirty="0" smtClean="0"/>
                        <a:t>Mecanică / Agricultură</a:t>
                      </a:r>
                      <a:endParaRPr lang="ro-RO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11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Promovabilitate</a:t>
            </a:r>
            <a:endParaRPr lang="ro-RO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685800"/>
          <a:ext cx="8610606" cy="5922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734"/>
                <a:gridCol w="956734"/>
                <a:gridCol w="956734"/>
                <a:gridCol w="956734"/>
                <a:gridCol w="956734"/>
                <a:gridCol w="956734"/>
                <a:gridCol w="956734"/>
                <a:gridCol w="956734"/>
                <a:gridCol w="956734"/>
              </a:tblGrid>
              <a:tr h="859324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Clasa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Nr. elevi înscriși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Nr. elevi rămași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Nr. elevi promovați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Nr. elevi corigenți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baseline="0" dirty="0" smtClean="0"/>
                        <a:t>Situația neîncheiată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Promovabilitate sem II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Promovabilitate sem II dupa corigențe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Promovabilitate an școlar</a:t>
                      </a:r>
                      <a:endParaRPr lang="ro-RO" sz="1200" dirty="0"/>
                    </a:p>
                  </a:txBody>
                  <a:tcPr/>
                </a:tc>
              </a:tr>
              <a:tr h="283678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I A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26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26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96.15%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96.15%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96.15%</a:t>
                      </a:r>
                      <a:endParaRPr lang="ro-RO" sz="1200" dirty="0"/>
                    </a:p>
                  </a:txBody>
                  <a:tcPr/>
                </a:tc>
              </a:tr>
              <a:tr h="298717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I B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26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26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o-RO" sz="1200" dirty="0" smtClean="0"/>
                        <a:t>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o-RO" sz="1200" dirty="0" smtClean="0"/>
                        <a:t>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o-RO" sz="1200" dirty="0" smtClean="0"/>
                        <a:t>%</a:t>
                      </a:r>
                      <a:endParaRPr lang="ro-RO" sz="1200" dirty="0"/>
                    </a:p>
                  </a:txBody>
                  <a:tcPr/>
                </a:tc>
              </a:tr>
              <a:tr h="298717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I C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o-RO" sz="1200" dirty="0" smtClean="0"/>
                        <a:t>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o-RO" sz="1200" dirty="0" smtClean="0"/>
                        <a:t>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o-RO" sz="1200" dirty="0" smtClean="0"/>
                        <a:t>%</a:t>
                      </a:r>
                      <a:endParaRPr lang="ro-RO" sz="1200" dirty="0"/>
                    </a:p>
                  </a:txBody>
                  <a:tcPr/>
                </a:tc>
              </a:tr>
              <a:tr h="298717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II A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21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o-RO" sz="1200" dirty="0" smtClean="0"/>
                        <a:t>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o-RO" sz="1200" dirty="0" smtClean="0"/>
                        <a:t>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o-RO" sz="1200" dirty="0" smtClean="0"/>
                        <a:t>%</a:t>
                      </a:r>
                      <a:endParaRPr lang="ro-RO" sz="1200" dirty="0"/>
                    </a:p>
                  </a:txBody>
                  <a:tcPr/>
                </a:tc>
              </a:tr>
              <a:tr h="298717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II B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24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24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24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o-RO" sz="1200" dirty="0" smtClean="0"/>
                        <a:t>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o-RO" sz="1200" dirty="0" smtClean="0"/>
                        <a:t>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o-RO" sz="1200" dirty="0" smtClean="0"/>
                        <a:t>%</a:t>
                      </a:r>
                      <a:endParaRPr lang="ro-RO" sz="1200" dirty="0"/>
                    </a:p>
                  </a:txBody>
                  <a:tcPr/>
                </a:tc>
              </a:tr>
              <a:tr h="298717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II C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o-RO" sz="1200" dirty="0" smtClean="0"/>
                        <a:t>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o-RO" sz="1200" dirty="0" smtClean="0"/>
                        <a:t>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o-RO" sz="1200" dirty="0" smtClean="0"/>
                        <a:t>%</a:t>
                      </a:r>
                      <a:endParaRPr lang="ro-RO" sz="1200" dirty="0"/>
                    </a:p>
                  </a:txBody>
                  <a:tcPr/>
                </a:tc>
              </a:tr>
              <a:tr h="298717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III A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21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o-RO" sz="1200" dirty="0" smtClean="0"/>
                        <a:t>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o-RO" sz="1200" dirty="0" smtClean="0"/>
                        <a:t>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o-RO" sz="1200" dirty="0" smtClean="0"/>
                        <a:t>%</a:t>
                      </a:r>
                      <a:endParaRPr lang="ro-RO" sz="1200" dirty="0"/>
                    </a:p>
                  </a:txBody>
                  <a:tcPr/>
                </a:tc>
              </a:tr>
              <a:tr h="298717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III B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o-RO" sz="1200" dirty="0" smtClean="0"/>
                        <a:t>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o-RO" sz="1200" dirty="0" smtClean="0"/>
                        <a:t>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o-RO" sz="1200" dirty="0" smtClean="0"/>
                        <a:t>%</a:t>
                      </a:r>
                      <a:endParaRPr lang="ro-RO" sz="1200" dirty="0"/>
                    </a:p>
                  </a:txBody>
                  <a:tcPr/>
                </a:tc>
              </a:tr>
              <a:tr h="298717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III C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o-RO" sz="1200" dirty="0" smtClean="0"/>
                        <a:t>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o-RO" sz="1200" dirty="0" smtClean="0"/>
                        <a:t>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o-RO" sz="1200" dirty="0" smtClean="0"/>
                        <a:t>%</a:t>
                      </a:r>
                      <a:endParaRPr lang="ro-RO" sz="1200" dirty="0"/>
                    </a:p>
                  </a:txBody>
                  <a:tcPr/>
                </a:tc>
              </a:tr>
              <a:tr h="298717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IV A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87.5%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87.5%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87.5%</a:t>
                      </a:r>
                      <a:endParaRPr lang="ro-RO" sz="1200" dirty="0"/>
                    </a:p>
                  </a:txBody>
                  <a:tcPr/>
                </a:tc>
              </a:tr>
              <a:tr h="298717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IV B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o-RO" sz="1200" dirty="0" smtClean="0"/>
                        <a:t>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o-RO" sz="1200" dirty="0" smtClean="0"/>
                        <a:t>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o-RO" sz="1200" dirty="0" smtClean="0"/>
                        <a:t>%</a:t>
                      </a:r>
                      <a:endParaRPr lang="ro-RO" sz="1200" dirty="0"/>
                    </a:p>
                  </a:txBody>
                  <a:tcPr/>
                </a:tc>
              </a:tr>
              <a:tr h="298717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IV C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o-RO" sz="1200" dirty="0" smtClean="0"/>
                        <a:t>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o-RO" sz="1200" dirty="0" smtClean="0"/>
                        <a:t>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o-RO" sz="1200" dirty="0" smtClean="0"/>
                        <a:t>%</a:t>
                      </a:r>
                      <a:endParaRPr lang="ro-RO" sz="1200" dirty="0"/>
                    </a:p>
                  </a:txBody>
                  <a:tcPr/>
                </a:tc>
              </a:tr>
              <a:tr h="298717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I-IV</a:t>
                      </a:r>
                      <a:r>
                        <a:rPr lang="ro-RO" sz="1200" baseline="0" dirty="0" smtClean="0"/>
                        <a:t> CR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93,33</a:t>
                      </a:r>
                      <a:r>
                        <a:rPr lang="ro-RO" sz="1200" dirty="0" smtClean="0"/>
                        <a:t>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93,33</a:t>
                      </a:r>
                      <a:r>
                        <a:rPr lang="ro-RO" sz="1200" dirty="0" smtClean="0"/>
                        <a:t>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93,33</a:t>
                      </a:r>
                      <a:r>
                        <a:rPr lang="ro-RO" sz="1200" dirty="0" smtClean="0"/>
                        <a:t>%</a:t>
                      </a:r>
                      <a:endParaRPr lang="ro-RO" sz="1200" dirty="0"/>
                    </a:p>
                  </a:txBody>
                  <a:tcPr/>
                </a:tc>
              </a:tr>
              <a:tr h="298717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I-IV CM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o-RO" sz="1200" dirty="0" smtClean="0"/>
                        <a:t>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o-RO" sz="1200" dirty="0" smtClean="0"/>
                        <a:t>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o-RO" sz="1200" dirty="0" smtClean="0"/>
                        <a:t>%</a:t>
                      </a:r>
                      <a:endParaRPr lang="ro-RO" sz="1200" dirty="0"/>
                    </a:p>
                  </a:txBody>
                  <a:tcPr/>
                </a:tc>
              </a:tr>
              <a:tr h="298717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I-IV</a:t>
                      </a:r>
                      <a:r>
                        <a:rPr lang="ro-RO" sz="1200" baseline="0" dirty="0" smtClean="0"/>
                        <a:t> VV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o-RO" sz="1200" dirty="0" smtClean="0"/>
                        <a:t>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o-RO" sz="1200" dirty="0" smtClean="0"/>
                        <a:t>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o-RO" sz="1200" dirty="0" smtClean="0"/>
                        <a:t>%</a:t>
                      </a:r>
                      <a:endParaRPr lang="ro-RO" sz="1200" dirty="0"/>
                    </a:p>
                  </a:txBody>
                  <a:tcPr/>
                </a:tc>
              </a:tr>
              <a:tr h="298717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I-IV Figa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27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24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79.16%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79.16%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79.16%</a:t>
                      </a:r>
                      <a:endParaRPr lang="ro-RO" sz="1200" dirty="0"/>
                    </a:p>
                  </a:txBody>
                  <a:tcPr/>
                </a:tc>
              </a:tr>
              <a:tr h="298717"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b="1" dirty="0" smtClean="0">
                          <a:solidFill>
                            <a:srgbClr val="FF0000"/>
                          </a:solidFill>
                        </a:rPr>
                        <a:t>259</a:t>
                      </a:r>
                      <a:endParaRPr lang="ro-RO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b="1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ro-RO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b="1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ro-RO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ro-RO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o-RO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b="1" dirty="0" smtClean="0">
                          <a:solidFill>
                            <a:srgbClr val="FF0000"/>
                          </a:solidFill>
                        </a:rPr>
                        <a:t>96,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51</a:t>
                      </a:r>
                      <a:r>
                        <a:rPr lang="ro-RO" sz="1200" b="1" dirty="0" smtClean="0">
                          <a:solidFill>
                            <a:srgbClr val="FF0000"/>
                          </a:solidFill>
                        </a:rPr>
                        <a:t>%</a:t>
                      </a:r>
                      <a:endParaRPr lang="ro-RO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96.51</a:t>
                      </a:r>
                      <a:r>
                        <a:rPr lang="ro-RO" sz="1200" b="1" dirty="0" smtClean="0">
                          <a:solidFill>
                            <a:srgbClr val="FF0000"/>
                          </a:solidFill>
                        </a:rPr>
                        <a:t>%</a:t>
                      </a:r>
                      <a:endParaRPr lang="ro-RO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96.51</a:t>
                      </a:r>
                      <a:r>
                        <a:rPr lang="ro-RO" sz="1200" b="1" dirty="0" smtClean="0">
                          <a:solidFill>
                            <a:srgbClr val="FF0000"/>
                          </a:solidFill>
                        </a:rPr>
                        <a:t>%</a:t>
                      </a:r>
                      <a:endParaRPr lang="ro-RO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228600"/>
          <a:ext cx="8686800" cy="601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200"/>
                <a:gridCol w="965200"/>
                <a:gridCol w="965200"/>
                <a:gridCol w="965200"/>
                <a:gridCol w="965200"/>
                <a:gridCol w="965200"/>
                <a:gridCol w="965200"/>
                <a:gridCol w="965200"/>
                <a:gridCol w="965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Clasa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Nr. elevi înscriși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Nr. elevi rămași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Nr. elevi promovați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Nr. elevi corigenți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baseline="0" dirty="0" smtClean="0"/>
                        <a:t>Situația neîncheiată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Promovabilitate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sem</a:t>
                      </a:r>
                      <a:r>
                        <a:rPr lang="en-US" sz="1200" dirty="0" smtClean="0"/>
                        <a:t> II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Prov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dupa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corigente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Promovabilitate</a:t>
                      </a:r>
                      <a:r>
                        <a:rPr lang="en-US" sz="1200" dirty="0" smtClean="0"/>
                        <a:t> an sc</a:t>
                      </a:r>
                      <a:endParaRPr lang="ro-RO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VA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24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95%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97.5</a:t>
                      </a:r>
                      <a:endParaRPr lang="ro-RO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VB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29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29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o-RO" sz="1200" dirty="0" smtClean="0"/>
                        <a:t>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o-RO" sz="1200" dirty="0" smtClean="0"/>
                        <a:t>%</a:t>
                      </a:r>
                      <a:endParaRPr lang="ro-RO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VC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o-RO" sz="1200" dirty="0" smtClean="0"/>
                        <a:t>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o-RO" sz="1200" dirty="0" smtClean="0"/>
                        <a:t>%</a:t>
                      </a:r>
                      <a:endParaRPr lang="ro-RO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VIA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73,68</a:t>
                      </a:r>
                      <a:r>
                        <a:rPr lang="ro-RO" sz="1200" dirty="0" smtClean="0"/>
                        <a:t>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84.21%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78.94%</a:t>
                      </a:r>
                      <a:endParaRPr lang="ro-RO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VIB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24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24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91.66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95.83%</a:t>
                      </a:r>
                      <a:endParaRPr lang="ro-RO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VIC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21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81.18%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81.18%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81.18%</a:t>
                      </a:r>
                      <a:endParaRPr lang="ro-RO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VID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o-RO" sz="1200" dirty="0" smtClean="0"/>
                        <a:t>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o-RO" sz="1200" dirty="0" smtClean="0"/>
                        <a:t>%</a:t>
                      </a:r>
                      <a:endParaRPr lang="ro-RO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VIIA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86.36%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95.45%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90.90%</a:t>
                      </a:r>
                      <a:endParaRPr lang="ro-RO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VIIB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89.47%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89.47%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89.47%</a:t>
                      </a:r>
                      <a:endParaRPr lang="ro-RO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VIIC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o-RO" sz="1200" dirty="0" smtClean="0"/>
                        <a:t>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o-RO" sz="1200" dirty="0" smtClean="0"/>
                        <a:t>%</a:t>
                      </a:r>
                      <a:endParaRPr lang="ro-RO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VIIIA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27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27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81.48%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90.74%</a:t>
                      </a:r>
                      <a:endParaRPr lang="ro-RO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VIIIB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66.66%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75%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70.83%</a:t>
                      </a:r>
                      <a:endParaRPr lang="ro-RO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VIIIC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26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26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24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92,3</a:t>
                      </a:r>
                      <a:r>
                        <a:rPr lang="ro-RO" sz="1200" dirty="0" smtClean="0"/>
                        <a:t>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96.15%</a:t>
                      </a:r>
                      <a:endParaRPr lang="ro-RO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sz="1200" dirty="0" smtClean="0"/>
                        <a:t>VIIID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o-RO" sz="1200" dirty="0" smtClean="0"/>
                        <a:t>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100%</a:t>
                      </a:r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100%</a:t>
                      </a:r>
                      <a:endParaRPr lang="ro-RO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o-R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b="1" dirty="0" smtClean="0">
                          <a:solidFill>
                            <a:srgbClr val="FF0000"/>
                          </a:solidFill>
                        </a:rPr>
                        <a:t>296</a:t>
                      </a:r>
                      <a:endParaRPr lang="ro-RO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b="1" dirty="0" smtClean="0">
                          <a:solidFill>
                            <a:srgbClr val="FF0000"/>
                          </a:solidFill>
                        </a:rPr>
                        <a:t>292</a:t>
                      </a:r>
                      <a:endParaRPr lang="ro-RO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b="1" dirty="0" smtClean="0">
                          <a:solidFill>
                            <a:srgbClr val="FF0000"/>
                          </a:solidFill>
                        </a:rPr>
                        <a:t>265</a:t>
                      </a:r>
                      <a:endParaRPr lang="ro-RO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o-RO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 b="1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ro-RO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90.75</a:t>
                      </a:r>
                      <a:r>
                        <a:rPr lang="ro-RO" sz="1200" b="1" dirty="0" smtClean="0">
                          <a:solidFill>
                            <a:srgbClr val="FF0000"/>
                          </a:solidFill>
                        </a:rPr>
                        <a:t>%</a:t>
                      </a:r>
                      <a:endParaRPr lang="ro-RO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96.23</a:t>
                      </a:r>
                      <a:r>
                        <a:rPr lang="ro-RO" sz="1200" b="1" dirty="0" smtClean="0">
                          <a:solidFill>
                            <a:srgbClr val="FF0000"/>
                          </a:solidFill>
                        </a:rPr>
                        <a:t>%</a:t>
                      </a:r>
                      <a:endParaRPr lang="ro-RO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96.23</a:t>
                      </a:r>
                      <a:r>
                        <a:rPr lang="ro-RO" sz="1200" b="1" dirty="0" smtClean="0">
                          <a:solidFill>
                            <a:srgbClr val="FF0000"/>
                          </a:solidFill>
                        </a:rPr>
                        <a:t>%</a:t>
                      </a:r>
                      <a:endParaRPr lang="ro-RO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688975"/>
          </a:xfrm>
        </p:spPr>
        <p:txBody>
          <a:bodyPr>
            <a:normAutofit/>
          </a:bodyPr>
          <a:lstStyle/>
          <a:p>
            <a:r>
              <a:rPr lang="ro-RO" sz="2400" dirty="0" smtClean="0"/>
              <a:t>Repartiția elevilor promovați V-VIII pe tranșe de medii</a:t>
            </a:r>
            <a:endParaRPr lang="ro-RO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114800"/>
            <a:ext cx="8534400" cy="2286000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Promovabilitate</a:t>
            </a:r>
            <a:r>
              <a:rPr lang="en-US" dirty="0" smtClean="0"/>
              <a:t> an </a:t>
            </a:r>
            <a:r>
              <a:rPr lang="en-US" dirty="0" err="1" smtClean="0"/>
              <a:t>scolar</a:t>
            </a:r>
            <a:r>
              <a:rPr lang="en-US" dirty="0" smtClean="0"/>
              <a:t> 2009-2010 – 95.4%</a:t>
            </a:r>
          </a:p>
          <a:p>
            <a:r>
              <a:rPr lang="en-US" dirty="0" smtClean="0"/>
              <a:t>Total I-IV 255, </a:t>
            </a:r>
            <a:r>
              <a:rPr lang="en-US" dirty="0" err="1" smtClean="0"/>
              <a:t>promovati</a:t>
            </a:r>
            <a:r>
              <a:rPr lang="en-US" dirty="0" smtClean="0"/>
              <a:t> 252 </a:t>
            </a:r>
            <a:r>
              <a:rPr lang="en-US" dirty="0" err="1" smtClean="0"/>
              <a:t>promovabilitate</a:t>
            </a:r>
            <a:r>
              <a:rPr lang="en-US" dirty="0" smtClean="0"/>
              <a:t> 98.82%</a:t>
            </a:r>
          </a:p>
          <a:p>
            <a:r>
              <a:rPr lang="en-US" dirty="0" smtClean="0"/>
              <a:t>Total V-VIII 312, </a:t>
            </a:r>
            <a:r>
              <a:rPr lang="en-US" dirty="0" err="1" smtClean="0"/>
              <a:t>promovati</a:t>
            </a:r>
            <a:r>
              <a:rPr lang="en-US" dirty="0" smtClean="0"/>
              <a:t> 291 </a:t>
            </a:r>
            <a:r>
              <a:rPr lang="en-US" dirty="0" err="1" smtClean="0"/>
              <a:t>promovabilitate</a:t>
            </a:r>
            <a:r>
              <a:rPr lang="en-US" dirty="0" smtClean="0"/>
              <a:t> 91.98%</a:t>
            </a:r>
            <a:endParaRPr lang="ro-RO" dirty="0" smtClean="0"/>
          </a:p>
          <a:p>
            <a:endParaRPr lang="en-US" dirty="0" smtClean="0"/>
          </a:p>
          <a:p>
            <a:r>
              <a:rPr lang="ro-RO" dirty="0" smtClean="0"/>
              <a:t>Promovabilitate </a:t>
            </a:r>
            <a:r>
              <a:rPr lang="en-US" dirty="0" smtClean="0"/>
              <a:t>an </a:t>
            </a:r>
            <a:r>
              <a:rPr lang="en-US" dirty="0" err="1" smtClean="0"/>
              <a:t>scolar</a:t>
            </a:r>
            <a:r>
              <a:rPr lang="en-US" dirty="0" smtClean="0"/>
              <a:t> 2010-2011</a:t>
            </a:r>
            <a:r>
              <a:rPr lang="ro-RO" dirty="0" smtClean="0"/>
              <a:t> – 9</a:t>
            </a:r>
            <a:r>
              <a:rPr lang="en-US" dirty="0" smtClean="0"/>
              <a:t>6.36</a:t>
            </a:r>
            <a:r>
              <a:rPr lang="ro-RO" dirty="0" smtClean="0"/>
              <a:t>%</a:t>
            </a:r>
            <a:endParaRPr lang="en-US" dirty="0" smtClean="0"/>
          </a:p>
          <a:p>
            <a:r>
              <a:rPr lang="ro-RO" dirty="0" smtClean="0"/>
              <a:t>Total </a:t>
            </a:r>
            <a:r>
              <a:rPr lang="en-US" dirty="0" smtClean="0"/>
              <a:t>I-IV 258, </a:t>
            </a:r>
            <a:r>
              <a:rPr lang="en-US" dirty="0" err="1" smtClean="0"/>
              <a:t>promova</a:t>
            </a:r>
            <a:r>
              <a:rPr lang="ro-RO" dirty="0" smtClean="0"/>
              <a:t>ț</a:t>
            </a:r>
            <a:r>
              <a:rPr lang="en-US" dirty="0" err="1" smtClean="0"/>
              <a:t>i</a:t>
            </a:r>
            <a:r>
              <a:rPr lang="ro-RO" dirty="0" smtClean="0"/>
              <a:t> </a:t>
            </a:r>
            <a:r>
              <a:rPr lang="en-US" dirty="0" smtClean="0"/>
              <a:t>249, </a:t>
            </a:r>
            <a:r>
              <a:rPr lang="en-US" dirty="0" err="1" smtClean="0"/>
              <a:t>promovabilitate</a:t>
            </a:r>
            <a:r>
              <a:rPr lang="en-US" dirty="0" smtClean="0"/>
              <a:t> 96.51%</a:t>
            </a:r>
            <a:endParaRPr lang="ro-RO" dirty="0" smtClean="0"/>
          </a:p>
          <a:p>
            <a:r>
              <a:rPr lang="ro-RO" dirty="0" smtClean="0"/>
              <a:t>Total V-VIII </a:t>
            </a:r>
            <a:r>
              <a:rPr lang="en-US" dirty="0" smtClean="0"/>
              <a:t>292,promova</a:t>
            </a:r>
            <a:r>
              <a:rPr lang="ro-RO" dirty="0" smtClean="0"/>
              <a:t>ț</a:t>
            </a:r>
            <a:r>
              <a:rPr lang="en-US" dirty="0" err="1" smtClean="0"/>
              <a:t>i</a:t>
            </a:r>
            <a:r>
              <a:rPr lang="en-US" dirty="0" smtClean="0"/>
              <a:t> 281,</a:t>
            </a:r>
            <a:r>
              <a:rPr lang="ro-RO" dirty="0" smtClean="0"/>
              <a:t> promovabilitate </a:t>
            </a:r>
            <a:r>
              <a:rPr lang="en-US" dirty="0" smtClean="0"/>
              <a:t>96.23</a:t>
            </a:r>
            <a:r>
              <a:rPr lang="ro-RO" dirty="0" smtClean="0"/>
              <a:t> %</a:t>
            </a:r>
          </a:p>
          <a:p>
            <a:endParaRPr lang="ro-RO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397000"/>
          <a:ext cx="8686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/>
                <a:gridCol w="1737360"/>
                <a:gridCol w="1737360"/>
                <a:gridCol w="1737360"/>
                <a:gridCol w="17373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Clasa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5-6,99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7-8,99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9-9,99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10</a:t>
                      </a:r>
                      <a:endParaRPr lang="ro-R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V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4</a:t>
                      </a:r>
                      <a:endParaRPr lang="ro-R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VI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-</a:t>
                      </a:r>
                      <a:endParaRPr lang="ro-R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VII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-</a:t>
                      </a:r>
                      <a:endParaRPr lang="ro-R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dirty="0" smtClean="0"/>
                        <a:t>VIII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o-RO" b="1" dirty="0" smtClean="0"/>
                        <a:t>TOTAL</a:t>
                      </a:r>
                      <a:endParaRPr lang="ro-R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</a:t>
                      </a:r>
                      <a:endParaRPr lang="ro-R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164</a:t>
                      </a:r>
                      <a:endParaRPr lang="ro-R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93</a:t>
                      </a:r>
                      <a:endParaRPr lang="ro-R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ro-RO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 smtClean="0"/>
              <a:t>Diferen</a:t>
            </a:r>
            <a:r>
              <a:rPr lang="ro-RO" sz="2400" dirty="0" smtClean="0"/>
              <a:t>ț</a:t>
            </a:r>
            <a:r>
              <a:rPr lang="en-US" sz="2400" dirty="0" smtClean="0"/>
              <a:t>a</a:t>
            </a:r>
            <a:r>
              <a:rPr lang="ro-RO" sz="2400" dirty="0" smtClean="0"/>
              <a:t>:</a:t>
            </a:r>
            <a:r>
              <a:rPr lang="en-US" sz="2400" dirty="0" smtClean="0"/>
              <a:t> </a:t>
            </a:r>
            <a:r>
              <a:rPr lang="ro-RO" sz="2400" dirty="0" smtClean="0"/>
              <a:t>Total </a:t>
            </a:r>
            <a:r>
              <a:rPr lang="en-US" sz="2400" dirty="0" smtClean="0"/>
              <a:t>4678</a:t>
            </a:r>
            <a:r>
              <a:rPr lang="ro-RO" sz="2400" dirty="0" smtClean="0"/>
              <a:t>, Motivate</a:t>
            </a:r>
            <a:r>
              <a:rPr lang="en-US" sz="2400" dirty="0" smtClean="0"/>
              <a:t>-2361</a:t>
            </a:r>
            <a:r>
              <a:rPr lang="ro-RO" sz="2400" dirty="0" smtClean="0"/>
              <a:t>, Nemotivate</a:t>
            </a:r>
            <a:r>
              <a:rPr lang="en-US" sz="2400" dirty="0" smtClean="0"/>
              <a:t>-2316</a:t>
            </a:r>
            <a:endParaRPr lang="ro-RO" sz="2400" dirty="0"/>
          </a:p>
        </p:txBody>
      </p:sp>
      <p:graphicFrame>
        <p:nvGraphicFramePr>
          <p:cNvPr id="4" name="Substituent conținut 3"/>
          <p:cNvGraphicFramePr>
            <a:graphicFrameLocks noGrp="1"/>
          </p:cNvGraphicFramePr>
          <p:nvPr>
            <p:ph idx="1"/>
          </p:nvPr>
        </p:nvGraphicFramePr>
        <p:xfrm>
          <a:off x="381000" y="1295400"/>
          <a:ext cx="8458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Absențe</a:t>
            </a:r>
            <a:endParaRPr kumimoji="0" lang="ro-R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2143</Words>
  <Application>Microsoft Office PowerPoint</Application>
  <PresentationFormat>Expunere pe ecran (4:3)</PresentationFormat>
  <Paragraphs>728</Paragraphs>
  <Slides>28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28</vt:i4>
      </vt:variant>
    </vt:vector>
  </HeadingPairs>
  <TitlesOfParts>
    <vt:vector size="29" baseType="lpstr">
      <vt:lpstr>Office Theme</vt:lpstr>
      <vt:lpstr>Școala Generală ”Grigore Silași” Beclean</vt:lpstr>
      <vt:lpstr>PROIECTARE, ORGANIZARE, EVALUARE A PROCESULUI DE ÎNVĂŢĂMÂNT</vt:lpstr>
      <vt:lpstr>Diapozitivul 3</vt:lpstr>
      <vt:lpstr>Evaluare Națională 2011</vt:lpstr>
      <vt:lpstr>Admitere 2011</vt:lpstr>
      <vt:lpstr>Promovabilitate</vt:lpstr>
      <vt:lpstr>Diapozitivul 7</vt:lpstr>
      <vt:lpstr>Repartiția elevilor promovați V-VIII pe tranșe de medii</vt:lpstr>
      <vt:lpstr>Diferența: Total 4678, Motivate-2361, Nemotivate-2316</vt:lpstr>
      <vt:lpstr>RESURSE UMANE</vt:lpstr>
      <vt:lpstr>RESURSE UMANE</vt:lpstr>
      <vt:lpstr>2. PERSONAL</vt:lpstr>
      <vt:lpstr>RESURSE FINANCIARE ŞI MATERIALE </vt:lpstr>
      <vt:lpstr>RESURSE FINANCIARE ŞI MATERIALE </vt:lpstr>
      <vt:lpstr>2. RESURSE MATERIALE - săli</vt:lpstr>
      <vt:lpstr>2. RESURSE MATERIALE - dotări</vt:lpstr>
      <vt:lpstr>2. RESURSE MATERIALE – realizări 2010-2011</vt:lpstr>
      <vt:lpstr>Diapozitivul 18</vt:lpstr>
      <vt:lpstr>Diapozitivul 19</vt:lpstr>
      <vt:lpstr>Diapozitivul 20</vt:lpstr>
      <vt:lpstr>Diapozitivul 21</vt:lpstr>
      <vt:lpstr>Diapozitivul 22</vt:lpstr>
      <vt:lpstr>Diapozitivul 23</vt:lpstr>
      <vt:lpstr>Diapozitivul 24</vt:lpstr>
      <vt:lpstr>Diapozitivul 25</vt:lpstr>
      <vt:lpstr>Diapozitivul 26</vt:lpstr>
      <vt:lpstr>  COORDONAREA ŞI CONSILIEREA MANAGERIALĂ </vt:lpstr>
      <vt:lpstr>Anexe: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Școala Generală ”Grigore Silași” Beclean</dc:title>
  <dc:creator>Gabi Rus</dc:creator>
  <cp:lastModifiedBy>user</cp:lastModifiedBy>
  <cp:revision>115</cp:revision>
  <dcterms:created xsi:type="dcterms:W3CDTF">2006-08-16T00:00:00Z</dcterms:created>
  <dcterms:modified xsi:type="dcterms:W3CDTF">2011-10-21T08:12:56Z</dcterms:modified>
</cp:coreProperties>
</file>